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handoutMasterIdLst>
    <p:handoutMasterId r:id="rId25"/>
  </p:handoutMasterIdLst>
  <p:sldIdLst>
    <p:sldId id="323" r:id="rId2"/>
    <p:sldId id="348" r:id="rId3"/>
    <p:sldId id="340" r:id="rId4"/>
    <p:sldId id="349" r:id="rId5"/>
    <p:sldId id="327" r:id="rId6"/>
    <p:sldId id="354" r:id="rId7"/>
    <p:sldId id="352" r:id="rId8"/>
    <p:sldId id="355" r:id="rId9"/>
    <p:sldId id="353" r:id="rId10"/>
    <p:sldId id="364" r:id="rId11"/>
    <p:sldId id="341" r:id="rId12"/>
    <p:sldId id="359" r:id="rId13"/>
    <p:sldId id="345" r:id="rId14"/>
    <p:sldId id="357" r:id="rId15"/>
    <p:sldId id="337" r:id="rId16"/>
    <p:sldId id="343" r:id="rId17"/>
    <p:sldId id="356" r:id="rId18"/>
    <p:sldId id="358" r:id="rId19"/>
    <p:sldId id="362" r:id="rId20"/>
    <p:sldId id="363" r:id="rId21"/>
    <p:sldId id="342" r:id="rId22"/>
    <p:sldId id="347" r:id="rId23"/>
  </p:sldIdLst>
  <p:sldSz cx="10688638" cy="7562850"/>
  <p:notesSz cx="6797675" cy="9926638"/>
  <p:defaultTextStyle>
    <a:defPPr>
      <a:defRPr lang="en-US"/>
    </a:defPPr>
    <a:lvl1pPr marL="0" algn="l" defTabSz="521437" rtl="0" eaLnBrk="1" latinLnBrk="0" hangingPunct="1">
      <a:defRPr sz="2100" kern="1200">
        <a:solidFill>
          <a:schemeClr val="tx1"/>
        </a:solidFill>
        <a:latin typeface="+mn-lt"/>
        <a:ea typeface="+mn-ea"/>
        <a:cs typeface="+mn-cs"/>
      </a:defRPr>
    </a:lvl1pPr>
    <a:lvl2pPr marL="521437" algn="l" defTabSz="521437" rtl="0" eaLnBrk="1" latinLnBrk="0" hangingPunct="1">
      <a:defRPr sz="2100" kern="1200">
        <a:solidFill>
          <a:schemeClr val="tx1"/>
        </a:solidFill>
        <a:latin typeface="+mn-lt"/>
        <a:ea typeface="+mn-ea"/>
        <a:cs typeface="+mn-cs"/>
      </a:defRPr>
    </a:lvl2pPr>
    <a:lvl3pPr marL="1042873" algn="l" defTabSz="521437" rtl="0" eaLnBrk="1" latinLnBrk="0" hangingPunct="1">
      <a:defRPr sz="2100" kern="1200">
        <a:solidFill>
          <a:schemeClr val="tx1"/>
        </a:solidFill>
        <a:latin typeface="+mn-lt"/>
        <a:ea typeface="+mn-ea"/>
        <a:cs typeface="+mn-cs"/>
      </a:defRPr>
    </a:lvl3pPr>
    <a:lvl4pPr marL="1564310" algn="l" defTabSz="521437" rtl="0" eaLnBrk="1" latinLnBrk="0" hangingPunct="1">
      <a:defRPr sz="2100" kern="1200">
        <a:solidFill>
          <a:schemeClr val="tx1"/>
        </a:solidFill>
        <a:latin typeface="+mn-lt"/>
        <a:ea typeface="+mn-ea"/>
        <a:cs typeface="+mn-cs"/>
      </a:defRPr>
    </a:lvl4pPr>
    <a:lvl5pPr marL="2085746" algn="l" defTabSz="521437" rtl="0" eaLnBrk="1" latinLnBrk="0" hangingPunct="1">
      <a:defRPr sz="2100" kern="1200">
        <a:solidFill>
          <a:schemeClr val="tx1"/>
        </a:solidFill>
        <a:latin typeface="+mn-lt"/>
        <a:ea typeface="+mn-ea"/>
        <a:cs typeface="+mn-cs"/>
      </a:defRPr>
    </a:lvl5pPr>
    <a:lvl6pPr marL="2607183" algn="l" defTabSz="521437" rtl="0" eaLnBrk="1" latinLnBrk="0" hangingPunct="1">
      <a:defRPr sz="2100" kern="1200">
        <a:solidFill>
          <a:schemeClr val="tx1"/>
        </a:solidFill>
        <a:latin typeface="+mn-lt"/>
        <a:ea typeface="+mn-ea"/>
        <a:cs typeface="+mn-cs"/>
      </a:defRPr>
    </a:lvl6pPr>
    <a:lvl7pPr marL="3128620" algn="l" defTabSz="521437" rtl="0" eaLnBrk="1" latinLnBrk="0" hangingPunct="1">
      <a:defRPr sz="2100" kern="1200">
        <a:solidFill>
          <a:schemeClr val="tx1"/>
        </a:solidFill>
        <a:latin typeface="+mn-lt"/>
        <a:ea typeface="+mn-ea"/>
        <a:cs typeface="+mn-cs"/>
      </a:defRPr>
    </a:lvl7pPr>
    <a:lvl8pPr marL="3650056" algn="l" defTabSz="521437" rtl="0" eaLnBrk="1" latinLnBrk="0" hangingPunct="1">
      <a:defRPr sz="2100" kern="1200">
        <a:solidFill>
          <a:schemeClr val="tx1"/>
        </a:solidFill>
        <a:latin typeface="+mn-lt"/>
        <a:ea typeface="+mn-ea"/>
        <a:cs typeface="+mn-cs"/>
      </a:defRPr>
    </a:lvl8pPr>
    <a:lvl9pPr marL="4171493" algn="l" defTabSz="521437"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2">
          <p15:clr>
            <a:srgbClr val="A4A3A4"/>
          </p15:clr>
        </p15:guide>
        <p15:guide id="2" pos="3367">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e Calveley" initials="SC" lastIdx="0"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2B4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snapToObjects="1">
      <p:cViewPr varScale="1">
        <p:scale>
          <a:sx n="67" d="100"/>
          <a:sy n="67" d="100"/>
        </p:scale>
        <p:origin x="1176" y="48"/>
      </p:cViewPr>
      <p:guideLst>
        <p:guide orient="horz" pos="2382"/>
        <p:guide pos="3367"/>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14092A70-BBB1-452B-A45B-30D7C170F3E4}" type="datetimeFigureOut">
              <a:rPr lang="en-GB" smtClean="0"/>
              <a:t>23/03/2020</a:t>
            </a:fld>
            <a:endParaRPr lang="en-GB"/>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E1B42A89-7E82-41EE-984D-B508FF0516C5}" type="slidenum">
              <a:rPr lang="en-GB" smtClean="0"/>
              <a:t>‹#›</a:t>
            </a:fld>
            <a:endParaRPr lang="en-GB"/>
          </a:p>
        </p:txBody>
      </p:sp>
    </p:spTree>
    <p:extLst>
      <p:ext uri="{BB962C8B-B14F-4D97-AF65-F5344CB8AC3E}">
        <p14:creationId xmlns:p14="http://schemas.microsoft.com/office/powerpoint/2010/main" val="18417840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7B93FA16-AEBA-4E32-8777-51711D9DA2A8}" type="datetimeFigureOut">
              <a:rPr lang="en-GB" smtClean="0"/>
              <a:t>23/03/2020</a:t>
            </a:fld>
            <a:endParaRPr lang="en-GB"/>
          </a:p>
        </p:txBody>
      </p:sp>
      <p:sp>
        <p:nvSpPr>
          <p:cNvPr id="4" name="Slide Image Placeholder 3"/>
          <p:cNvSpPr>
            <a:spLocks noGrp="1" noRot="1" noChangeAspect="1"/>
          </p:cNvSpPr>
          <p:nvPr>
            <p:ph type="sldImg" idx="2"/>
          </p:nvPr>
        </p:nvSpPr>
        <p:spPr>
          <a:xfrm>
            <a:off x="768350" y="744538"/>
            <a:ext cx="526097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E6E35FB1-03B1-47A1-B475-650F013150D7}" type="slidenum">
              <a:rPr lang="en-GB" smtClean="0"/>
              <a:t>‹#›</a:t>
            </a:fld>
            <a:endParaRPr lang="en-GB"/>
          </a:p>
        </p:txBody>
      </p:sp>
    </p:spTree>
    <p:extLst>
      <p:ext uri="{BB962C8B-B14F-4D97-AF65-F5344CB8AC3E}">
        <p14:creationId xmlns:p14="http://schemas.microsoft.com/office/powerpoint/2010/main" val="3461365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6E35FB1-03B1-47A1-B475-650F013150D7}" type="slidenum">
              <a:rPr lang="en-GB" smtClean="0"/>
              <a:t>1</a:t>
            </a:fld>
            <a:endParaRPr lang="en-GB"/>
          </a:p>
        </p:txBody>
      </p:sp>
    </p:spTree>
    <p:extLst>
      <p:ext uri="{BB962C8B-B14F-4D97-AF65-F5344CB8AC3E}">
        <p14:creationId xmlns:p14="http://schemas.microsoft.com/office/powerpoint/2010/main" val="20258057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6E35FB1-03B1-47A1-B475-650F013150D7}" type="slidenum">
              <a:rPr lang="en-GB" smtClean="0"/>
              <a:t>10</a:t>
            </a:fld>
            <a:endParaRPr lang="en-GB"/>
          </a:p>
        </p:txBody>
      </p:sp>
    </p:spTree>
    <p:extLst>
      <p:ext uri="{BB962C8B-B14F-4D97-AF65-F5344CB8AC3E}">
        <p14:creationId xmlns:p14="http://schemas.microsoft.com/office/powerpoint/2010/main" val="4609151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6E35FB1-03B1-47A1-B475-650F013150D7}" type="slidenum">
              <a:rPr lang="en-GB" smtClean="0"/>
              <a:t>11</a:t>
            </a:fld>
            <a:endParaRPr lang="en-GB"/>
          </a:p>
        </p:txBody>
      </p:sp>
    </p:spTree>
    <p:extLst>
      <p:ext uri="{BB962C8B-B14F-4D97-AF65-F5344CB8AC3E}">
        <p14:creationId xmlns:p14="http://schemas.microsoft.com/office/powerpoint/2010/main" val="1647998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6E35FB1-03B1-47A1-B475-650F013150D7}" type="slidenum">
              <a:rPr lang="en-GB" smtClean="0"/>
              <a:t>12</a:t>
            </a:fld>
            <a:endParaRPr lang="en-GB"/>
          </a:p>
        </p:txBody>
      </p:sp>
    </p:spTree>
    <p:extLst>
      <p:ext uri="{BB962C8B-B14F-4D97-AF65-F5344CB8AC3E}">
        <p14:creationId xmlns:p14="http://schemas.microsoft.com/office/powerpoint/2010/main" val="24907145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6E35FB1-03B1-47A1-B475-650F013150D7}" type="slidenum">
              <a:rPr lang="en-GB" smtClean="0"/>
              <a:t>13</a:t>
            </a:fld>
            <a:endParaRPr lang="en-GB"/>
          </a:p>
        </p:txBody>
      </p:sp>
    </p:spTree>
    <p:extLst>
      <p:ext uri="{BB962C8B-B14F-4D97-AF65-F5344CB8AC3E}">
        <p14:creationId xmlns:p14="http://schemas.microsoft.com/office/powerpoint/2010/main" val="10000337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6E35FB1-03B1-47A1-B475-650F013150D7}" type="slidenum">
              <a:rPr lang="en-GB" smtClean="0"/>
              <a:t>14</a:t>
            </a:fld>
            <a:endParaRPr lang="en-GB"/>
          </a:p>
        </p:txBody>
      </p:sp>
    </p:spTree>
    <p:extLst>
      <p:ext uri="{BB962C8B-B14F-4D97-AF65-F5344CB8AC3E}">
        <p14:creationId xmlns:p14="http://schemas.microsoft.com/office/powerpoint/2010/main" val="13268283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Template in workbook</a:t>
            </a:r>
            <a:endParaRPr lang="en-GB" dirty="0"/>
          </a:p>
        </p:txBody>
      </p:sp>
      <p:sp>
        <p:nvSpPr>
          <p:cNvPr id="4" name="Slide Number Placeholder 3"/>
          <p:cNvSpPr>
            <a:spLocks noGrp="1"/>
          </p:cNvSpPr>
          <p:nvPr>
            <p:ph type="sldNum" sz="quarter" idx="10"/>
          </p:nvPr>
        </p:nvSpPr>
        <p:spPr/>
        <p:txBody>
          <a:bodyPr/>
          <a:lstStyle/>
          <a:p>
            <a:fld id="{E6E35FB1-03B1-47A1-B475-650F013150D7}" type="slidenum">
              <a:rPr lang="en-GB" smtClean="0"/>
              <a:t>15</a:t>
            </a:fld>
            <a:endParaRPr lang="en-GB"/>
          </a:p>
        </p:txBody>
      </p:sp>
    </p:spTree>
    <p:extLst>
      <p:ext uri="{BB962C8B-B14F-4D97-AF65-F5344CB8AC3E}">
        <p14:creationId xmlns:p14="http://schemas.microsoft.com/office/powerpoint/2010/main" val="34430909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6E35FB1-03B1-47A1-B475-650F013150D7}" type="slidenum">
              <a:rPr lang="en-GB" smtClean="0"/>
              <a:t>16</a:t>
            </a:fld>
            <a:endParaRPr lang="en-GB"/>
          </a:p>
        </p:txBody>
      </p:sp>
    </p:spTree>
    <p:extLst>
      <p:ext uri="{BB962C8B-B14F-4D97-AF65-F5344CB8AC3E}">
        <p14:creationId xmlns:p14="http://schemas.microsoft.com/office/powerpoint/2010/main" val="16843016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6E35FB1-03B1-47A1-B475-650F013150D7}" type="slidenum">
              <a:rPr lang="en-GB" smtClean="0"/>
              <a:t>17</a:t>
            </a:fld>
            <a:endParaRPr lang="en-GB"/>
          </a:p>
        </p:txBody>
      </p:sp>
    </p:spTree>
    <p:extLst>
      <p:ext uri="{BB962C8B-B14F-4D97-AF65-F5344CB8AC3E}">
        <p14:creationId xmlns:p14="http://schemas.microsoft.com/office/powerpoint/2010/main" val="29662617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6E35FB1-03B1-47A1-B475-650F013150D7}" type="slidenum">
              <a:rPr lang="en-GB" smtClean="0"/>
              <a:t>18</a:t>
            </a:fld>
            <a:endParaRPr lang="en-GB"/>
          </a:p>
        </p:txBody>
      </p:sp>
    </p:spTree>
    <p:extLst>
      <p:ext uri="{BB962C8B-B14F-4D97-AF65-F5344CB8AC3E}">
        <p14:creationId xmlns:p14="http://schemas.microsoft.com/office/powerpoint/2010/main" val="36215266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6E35FB1-03B1-47A1-B475-650F013150D7}" type="slidenum">
              <a:rPr lang="en-GB" smtClean="0"/>
              <a:t>19</a:t>
            </a:fld>
            <a:endParaRPr lang="en-GB"/>
          </a:p>
        </p:txBody>
      </p:sp>
    </p:spTree>
    <p:extLst>
      <p:ext uri="{BB962C8B-B14F-4D97-AF65-F5344CB8AC3E}">
        <p14:creationId xmlns:p14="http://schemas.microsoft.com/office/powerpoint/2010/main" val="3837185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6E35FB1-03B1-47A1-B475-650F013150D7}" type="slidenum">
              <a:rPr lang="en-GB" smtClean="0"/>
              <a:t>2</a:t>
            </a:fld>
            <a:endParaRPr lang="en-GB"/>
          </a:p>
        </p:txBody>
      </p:sp>
    </p:spTree>
    <p:extLst>
      <p:ext uri="{BB962C8B-B14F-4D97-AF65-F5344CB8AC3E}">
        <p14:creationId xmlns:p14="http://schemas.microsoft.com/office/powerpoint/2010/main" val="33267451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6E35FB1-03B1-47A1-B475-650F013150D7}" type="slidenum">
              <a:rPr lang="en-GB" smtClean="0"/>
              <a:t>20</a:t>
            </a:fld>
            <a:endParaRPr lang="en-GB"/>
          </a:p>
        </p:txBody>
      </p:sp>
    </p:spTree>
    <p:extLst>
      <p:ext uri="{BB962C8B-B14F-4D97-AF65-F5344CB8AC3E}">
        <p14:creationId xmlns:p14="http://schemas.microsoft.com/office/powerpoint/2010/main" val="36973487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3FD046E-73B5-4073-A51B-7547A8EDA1AA}" type="slidenum">
              <a:rPr lang="en-GB" smtClean="0"/>
              <a:t>21</a:t>
            </a:fld>
            <a:endParaRPr lang="en-GB"/>
          </a:p>
        </p:txBody>
      </p:sp>
    </p:spTree>
    <p:extLst>
      <p:ext uri="{BB962C8B-B14F-4D97-AF65-F5344CB8AC3E}">
        <p14:creationId xmlns:p14="http://schemas.microsoft.com/office/powerpoint/2010/main" val="6806461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6E35FB1-03B1-47A1-B475-650F013150D7}" type="slidenum">
              <a:rPr lang="en-GB" smtClean="0"/>
              <a:t>22</a:t>
            </a:fld>
            <a:endParaRPr lang="en-GB"/>
          </a:p>
        </p:txBody>
      </p:sp>
    </p:spTree>
    <p:extLst>
      <p:ext uri="{BB962C8B-B14F-4D97-AF65-F5344CB8AC3E}">
        <p14:creationId xmlns:p14="http://schemas.microsoft.com/office/powerpoint/2010/main" val="1618177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6E35FB1-03B1-47A1-B475-650F013150D7}" type="slidenum">
              <a:rPr lang="en-GB" smtClean="0"/>
              <a:t>3</a:t>
            </a:fld>
            <a:endParaRPr lang="en-GB"/>
          </a:p>
        </p:txBody>
      </p:sp>
    </p:spTree>
    <p:extLst>
      <p:ext uri="{BB962C8B-B14F-4D97-AF65-F5344CB8AC3E}">
        <p14:creationId xmlns:p14="http://schemas.microsoft.com/office/powerpoint/2010/main" val="2596881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6E35FB1-03B1-47A1-B475-650F013150D7}" type="slidenum">
              <a:rPr lang="en-GB" smtClean="0"/>
              <a:t>4</a:t>
            </a:fld>
            <a:endParaRPr lang="en-GB"/>
          </a:p>
        </p:txBody>
      </p:sp>
    </p:spTree>
    <p:extLst>
      <p:ext uri="{BB962C8B-B14F-4D97-AF65-F5344CB8AC3E}">
        <p14:creationId xmlns:p14="http://schemas.microsoft.com/office/powerpoint/2010/main" val="3547142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6E35FB1-03B1-47A1-B475-650F013150D7}" type="slidenum">
              <a:rPr lang="en-GB" smtClean="0"/>
              <a:t>5</a:t>
            </a:fld>
            <a:endParaRPr lang="en-GB"/>
          </a:p>
        </p:txBody>
      </p:sp>
    </p:spTree>
    <p:extLst>
      <p:ext uri="{BB962C8B-B14F-4D97-AF65-F5344CB8AC3E}">
        <p14:creationId xmlns:p14="http://schemas.microsoft.com/office/powerpoint/2010/main" val="14970918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768350" y="744538"/>
            <a:ext cx="526097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BB225D6F-DE03-4F43-AB51-C3B65142AEB6}" type="slidenum">
              <a:rPr lang="en-GB" altLang="en-US" smtClean="0"/>
              <a:pPr/>
              <a:t>6</a:t>
            </a:fld>
            <a:endParaRPr lang="en-GB" altLang="en-US" smtClean="0"/>
          </a:p>
        </p:txBody>
      </p:sp>
    </p:spTree>
    <p:extLst>
      <p:ext uri="{BB962C8B-B14F-4D97-AF65-F5344CB8AC3E}">
        <p14:creationId xmlns:p14="http://schemas.microsoft.com/office/powerpoint/2010/main" val="22056452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6E35FB1-03B1-47A1-B475-650F013150D7}" type="slidenum">
              <a:rPr lang="en-GB" smtClean="0"/>
              <a:t>7</a:t>
            </a:fld>
            <a:endParaRPr lang="en-GB"/>
          </a:p>
        </p:txBody>
      </p:sp>
    </p:spTree>
    <p:extLst>
      <p:ext uri="{BB962C8B-B14F-4D97-AF65-F5344CB8AC3E}">
        <p14:creationId xmlns:p14="http://schemas.microsoft.com/office/powerpoint/2010/main" val="40814870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6E35FB1-03B1-47A1-B475-650F013150D7}" type="slidenum">
              <a:rPr lang="en-GB" smtClean="0"/>
              <a:t>8</a:t>
            </a:fld>
            <a:endParaRPr lang="en-GB"/>
          </a:p>
        </p:txBody>
      </p:sp>
    </p:spTree>
    <p:extLst>
      <p:ext uri="{BB962C8B-B14F-4D97-AF65-F5344CB8AC3E}">
        <p14:creationId xmlns:p14="http://schemas.microsoft.com/office/powerpoint/2010/main" val="6597759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6E35FB1-03B1-47A1-B475-650F013150D7}" type="slidenum">
              <a:rPr lang="en-GB" smtClean="0"/>
              <a:t>9</a:t>
            </a:fld>
            <a:endParaRPr lang="en-GB"/>
          </a:p>
        </p:txBody>
      </p:sp>
    </p:spTree>
    <p:extLst>
      <p:ext uri="{BB962C8B-B14F-4D97-AF65-F5344CB8AC3E}">
        <p14:creationId xmlns:p14="http://schemas.microsoft.com/office/powerpoint/2010/main" val="38214091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32B4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03296" y="1777054"/>
            <a:ext cx="9085342" cy="1096109"/>
          </a:xfrm>
        </p:spPr>
        <p:txBody>
          <a:bodyPr anchor="t" anchorCtr="0"/>
          <a:lstStyle>
            <a:lvl1pPr algn="l">
              <a:defRPr>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603296" y="2886387"/>
            <a:ext cx="9085342" cy="1932728"/>
          </a:xfrm>
        </p:spPr>
        <p:txBody>
          <a:bodyPr/>
          <a:lstStyle>
            <a:lvl1pPr marL="0" indent="0" algn="l">
              <a:buNone/>
              <a:defRPr>
                <a:solidFill>
                  <a:schemeClr val="bg1"/>
                </a:solidFill>
              </a:defRPr>
            </a:lvl1pPr>
            <a:lvl2pPr marL="521437" indent="0" algn="ctr">
              <a:buNone/>
              <a:defRPr>
                <a:solidFill>
                  <a:schemeClr val="tx1">
                    <a:tint val="75000"/>
                  </a:schemeClr>
                </a:solidFill>
              </a:defRPr>
            </a:lvl2pPr>
            <a:lvl3pPr marL="1042873" indent="0" algn="ctr">
              <a:buNone/>
              <a:defRPr>
                <a:solidFill>
                  <a:schemeClr val="tx1">
                    <a:tint val="75000"/>
                  </a:schemeClr>
                </a:solidFill>
              </a:defRPr>
            </a:lvl3pPr>
            <a:lvl4pPr marL="1564310" indent="0" algn="ctr">
              <a:buNone/>
              <a:defRPr>
                <a:solidFill>
                  <a:schemeClr val="tx1">
                    <a:tint val="75000"/>
                  </a:schemeClr>
                </a:solidFill>
              </a:defRPr>
            </a:lvl4pPr>
            <a:lvl5pPr marL="2085746" indent="0" algn="ctr">
              <a:buNone/>
              <a:defRPr>
                <a:solidFill>
                  <a:schemeClr val="tx1">
                    <a:tint val="75000"/>
                  </a:schemeClr>
                </a:solidFill>
              </a:defRPr>
            </a:lvl5pPr>
            <a:lvl6pPr marL="2607183" indent="0" algn="ctr">
              <a:buNone/>
              <a:defRPr>
                <a:solidFill>
                  <a:schemeClr val="tx1">
                    <a:tint val="75000"/>
                  </a:schemeClr>
                </a:solidFill>
              </a:defRPr>
            </a:lvl6pPr>
            <a:lvl7pPr marL="3128620" indent="0" algn="ctr">
              <a:buNone/>
              <a:defRPr>
                <a:solidFill>
                  <a:schemeClr val="tx1">
                    <a:tint val="75000"/>
                  </a:schemeClr>
                </a:solidFill>
              </a:defRPr>
            </a:lvl7pPr>
            <a:lvl8pPr marL="3650056" indent="0" algn="ctr">
              <a:buNone/>
              <a:defRPr>
                <a:solidFill>
                  <a:schemeClr val="tx1">
                    <a:tint val="75000"/>
                  </a:schemeClr>
                </a:solidFill>
              </a:defRPr>
            </a:lvl8pPr>
            <a:lvl9pPr marL="4171493" indent="0" algn="ctr">
              <a:buNone/>
              <a:defRPr>
                <a:solidFill>
                  <a:schemeClr val="tx1">
                    <a:tint val="75000"/>
                  </a:schemeClr>
                </a:solidFill>
              </a:defRPr>
            </a:lvl9pPr>
          </a:lstStyle>
          <a:p>
            <a:r>
              <a:rPr lang="en-US" smtClean="0"/>
              <a:t>Click to edit Master subtitle style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38886" y="7036562"/>
            <a:ext cx="3349752" cy="539496"/>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15350" y="302865"/>
            <a:ext cx="3038856" cy="908304"/>
          </a:xfrm>
          <a:prstGeom prst="rect">
            <a:avLst/>
          </a:prstGeom>
        </p:spPr>
      </p:pic>
    </p:spTree>
    <p:extLst>
      <p:ext uri="{BB962C8B-B14F-4D97-AF65-F5344CB8AC3E}">
        <p14:creationId xmlns:p14="http://schemas.microsoft.com/office/powerpoint/2010/main" val="1676661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60614" y="832313"/>
            <a:ext cx="9086400" cy="1094400"/>
          </a:xfrm>
        </p:spPr>
        <p:txBody>
          <a:bodyPr anchor="t" anchorCtr="0"/>
          <a:lstStyle>
            <a:lvl1pPr algn="l">
              <a:defRPr>
                <a:solidFill>
                  <a:srgbClr val="032B4A"/>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659876" y="2157392"/>
            <a:ext cx="10028762" cy="2430425"/>
          </a:xfrm>
        </p:spPr>
        <p:txBody>
          <a:bodyPr/>
          <a:lstStyle>
            <a:lvl1pPr>
              <a:defRPr>
                <a:solidFill>
                  <a:srgbClr val="032B4A"/>
                </a:solidFill>
              </a:defRPr>
            </a:lvl1pPr>
            <a:lvl2pPr>
              <a:defRPr>
                <a:solidFill>
                  <a:srgbClr val="032B4A"/>
                </a:solidFill>
              </a:defRPr>
            </a:lvl2pPr>
            <a:lvl3pPr>
              <a:defRPr>
                <a:solidFill>
                  <a:srgbClr val="032B4A"/>
                </a:solidFill>
              </a:defRPr>
            </a:lvl3pPr>
            <a:lvl4pPr>
              <a:defRPr>
                <a:solidFill>
                  <a:srgbClr val="032B4A"/>
                </a:solidFill>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pic>
        <p:nvPicPr>
          <p:cNvPr id="9" name="Picture 8" descr="ppt Edsential logo colou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54185" y="104902"/>
            <a:ext cx="2433653" cy="727411"/>
          </a:xfrm>
          <a:prstGeom prst="rect">
            <a:avLst/>
          </a:prstGeom>
        </p:spPr>
      </p:pic>
    </p:spTree>
    <p:extLst>
      <p:ext uri="{BB962C8B-B14F-4D97-AF65-F5344CB8AC3E}">
        <p14:creationId xmlns:p14="http://schemas.microsoft.com/office/powerpoint/2010/main" val="3857224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76041" y="947495"/>
            <a:ext cx="9086400" cy="1094400"/>
          </a:xfrm>
        </p:spPr>
        <p:txBody>
          <a:bodyPr anchor="t" anchorCtr="0"/>
          <a:lstStyle>
            <a:lvl1pPr algn="l">
              <a:defRPr>
                <a:solidFill>
                  <a:srgbClr val="032B4A"/>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676041" y="2262960"/>
            <a:ext cx="4720815" cy="4991131"/>
          </a:xfrm>
        </p:spPr>
        <p:txBody>
          <a:bodyPr/>
          <a:lstStyle>
            <a:lvl1pPr>
              <a:defRPr sz="3200">
                <a:solidFill>
                  <a:srgbClr val="032B4A"/>
                </a:solidFill>
              </a:defRPr>
            </a:lvl1pPr>
            <a:lvl2pPr>
              <a:defRPr sz="2700">
                <a:solidFill>
                  <a:srgbClr val="032B4A"/>
                </a:solidFill>
              </a:defRPr>
            </a:lvl2pPr>
            <a:lvl3pPr>
              <a:defRPr sz="2300">
                <a:solidFill>
                  <a:srgbClr val="032B4A"/>
                </a:solidFill>
              </a:defRPr>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p:txBody>
      </p:sp>
      <p:sp>
        <p:nvSpPr>
          <p:cNvPr id="4" name="Content Placeholder 3"/>
          <p:cNvSpPr>
            <a:spLocks noGrp="1"/>
          </p:cNvSpPr>
          <p:nvPr>
            <p:ph sz="half" idx="2"/>
          </p:nvPr>
        </p:nvSpPr>
        <p:spPr>
          <a:xfrm>
            <a:off x="5584146" y="2262960"/>
            <a:ext cx="4178295" cy="4991131"/>
          </a:xfrm>
        </p:spPr>
        <p:txBody>
          <a:bodyPr/>
          <a:lstStyle>
            <a:lvl1pPr>
              <a:defRPr sz="3200">
                <a:solidFill>
                  <a:srgbClr val="032B4A"/>
                </a:solidFill>
              </a:defRPr>
            </a:lvl1pPr>
            <a:lvl2pPr>
              <a:defRPr sz="2700">
                <a:solidFill>
                  <a:srgbClr val="032B4A"/>
                </a:solidFill>
              </a:defRPr>
            </a:lvl2pPr>
            <a:lvl3pPr>
              <a:defRPr sz="2300">
                <a:solidFill>
                  <a:srgbClr val="032B4A"/>
                </a:solidFill>
              </a:defRPr>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p:txBody>
      </p:sp>
      <p:pic>
        <p:nvPicPr>
          <p:cNvPr id="7" name="Picture 6" descr="ppt Edsential logo colou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54185" y="104902"/>
            <a:ext cx="2433653" cy="727411"/>
          </a:xfrm>
          <a:prstGeom prst="rect">
            <a:avLst/>
          </a:prstGeom>
        </p:spPr>
      </p:pic>
    </p:spTree>
    <p:extLst>
      <p:ext uri="{BB962C8B-B14F-4D97-AF65-F5344CB8AC3E}">
        <p14:creationId xmlns:p14="http://schemas.microsoft.com/office/powerpoint/2010/main" val="1623310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97265" y="1777053"/>
            <a:ext cx="9086400" cy="1094400"/>
          </a:xfrm>
        </p:spPr>
        <p:txBody>
          <a:bodyPr anchor="t" anchorCtr="0"/>
          <a:lstStyle>
            <a:lvl1pPr algn="l">
              <a:defRPr>
                <a:solidFill>
                  <a:srgbClr val="032B4A"/>
                </a:solidFill>
              </a:defRPr>
            </a:lvl1pPr>
          </a:lstStyle>
          <a:p>
            <a:r>
              <a:rPr lang="en-US" smtClean="0"/>
              <a:t>Click to edit Master title style</a:t>
            </a:r>
            <a:endParaRPr lang="en-US" dirty="0"/>
          </a:p>
        </p:txBody>
      </p:sp>
      <p:pic>
        <p:nvPicPr>
          <p:cNvPr id="7" name="Picture 6" descr="ppt Edsential URL colou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38886" y="7036562"/>
            <a:ext cx="3349752" cy="539496"/>
          </a:xfrm>
          <a:prstGeom prst="rect">
            <a:avLst/>
          </a:prstGeom>
        </p:spPr>
      </p:pic>
      <p:pic>
        <p:nvPicPr>
          <p:cNvPr id="5" name="Picture 4" descr="ppt Edsential logo colour.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54185" y="104902"/>
            <a:ext cx="2433653" cy="727411"/>
          </a:xfrm>
          <a:prstGeom prst="rect">
            <a:avLst/>
          </a:prstGeom>
        </p:spPr>
      </p:pic>
    </p:spTree>
    <p:extLst>
      <p:ext uri="{BB962C8B-B14F-4D97-AF65-F5344CB8AC3E}">
        <p14:creationId xmlns:p14="http://schemas.microsoft.com/office/powerpoint/2010/main" val="3593949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4" name="Picture 3" descr="ppt Edsential logo colou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54185" y="104902"/>
            <a:ext cx="2433653" cy="727411"/>
          </a:xfrm>
          <a:prstGeom prst="rect">
            <a:avLst/>
          </a:prstGeom>
        </p:spPr>
      </p:pic>
    </p:spTree>
    <p:extLst>
      <p:ext uri="{BB962C8B-B14F-4D97-AF65-F5344CB8AC3E}">
        <p14:creationId xmlns:p14="http://schemas.microsoft.com/office/powerpoint/2010/main" val="105565938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9557" y="1638023"/>
            <a:ext cx="9086400" cy="1094400"/>
          </a:xfrm>
          <a:prstGeom prst="rect">
            <a:avLst/>
          </a:prstGeom>
        </p:spPr>
        <p:txBody>
          <a:bodyPr vert="horz" lIns="104287" tIns="52144" rIns="104287" bIns="52144" rtlCol="0" anchor="t"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59557" y="2741853"/>
            <a:ext cx="9086400" cy="4991131"/>
          </a:xfrm>
          <a:prstGeom prst="rect">
            <a:avLst/>
          </a:prstGeom>
        </p:spPr>
        <p:txBody>
          <a:bodyPr vert="horz" lIns="104287" tIns="52144" rIns="104287" bIns="5214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9" name="Picture 8" descr="ppt Edsential ribbon.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882266"/>
            <a:ext cx="5825765" cy="1693792"/>
          </a:xfrm>
          <a:prstGeom prst="rect">
            <a:avLst/>
          </a:prstGeom>
        </p:spPr>
      </p:pic>
    </p:spTree>
    <p:extLst>
      <p:ext uri="{BB962C8B-B14F-4D97-AF65-F5344CB8AC3E}">
        <p14:creationId xmlns:p14="http://schemas.microsoft.com/office/powerpoint/2010/main" val="114785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p:txStyles>
    <p:titleStyle>
      <a:lvl1pPr algn="l" defTabSz="521437" rtl="0" eaLnBrk="1" latinLnBrk="0" hangingPunct="1">
        <a:spcBef>
          <a:spcPct val="0"/>
        </a:spcBef>
        <a:buNone/>
        <a:defRPr sz="5000" kern="1200">
          <a:solidFill>
            <a:schemeClr val="tx1"/>
          </a:solidFill>
          <a:latin typeface="+mj-lt"/>
          <a:ea typeface="+mj-ea"/>
          <a:cs typeface="+mj-cs"/>
        </a:defRPr>
      </a:lvl1pPr>
    </p:titleStyle>
    <p:bodyStyle>
      <a:lvl1pPr marL="391077" indent="-391077" algn="l" defTabSz="521437" rtl="0" eaLnBrk="1" latinLnBrk="0" hangingPunct="1">
        <a:spcBef>
          <a:spcPct val="20000"/>
        </a:spcBef>
        <a:buFont typeface="Arial"/>
        <a:buChar char="•"/>
        <a:defRPr sz="3600" kern="1200">
          <a:solidFill>
            <a:schemeClr val="tx1"/>
          </a:solidFill>
          <a:latin typeface="+mn-lt"/>
          <a:ea typeface="+mn-ea"/>
          <a:cs typeface="+mn-cs"/>
        </a:defRPr>
      </a:lvl1pPr>
      <a:lvl2pPr marL="847334" indent="-325898" algn="l" defTabSz="521437" rtl="0" eaLnBrk="1" latinLnBrk="0" hangingPunct="1">
        <a:spcBef>
          <a:spcPct val="20000"/>
        </a:spcBef>
        <a:buFont typeface="Arial"/>
        <a:buChar char="–"/>
        <a:defRPr sz="3200" kern="1200">
          <a:solidFill>
            <a:schemeClr val="tx1"/>
          </a:solidFill>
          <a:latin typeface="+mn-lt"/>
          <a:ea typeface="+mn-ea"/>
          <a:cs typeface="+mn-cs"/>
        </a:defRPr>
      </a:lvl2pPr>
      <a:lvl3pPr marL="1303592" indent="-260718" algn="l" defTabSz="521437" rtl="0" eaLnBrk="1" latinLnBrk="0" hangingPunct="1">
        <a:spcBef>
          <a:spcPct val="20000"/>
        </a:spcBef>
        <a:buFont typeface="Arial"/>
        <a:buChar char="•"/>
        <a:defRPr sz="2700" kern="1200">
          <a:solidFill>
            <a:schemeClr val="tx1"/>
          </a:solidFill>
          <a:latin typeface="+mn-lt"/>
          <a:ea typeface="+mn-ea"/>
          <a:cs typeface="+mn-cs"/>
        </a:defRPr>
      </a:lvl3pPr>
      <a:lvl4pPr marL="1825028" indent="-260718" algn="l" defTabSz="521437" rtl="0" eaLnBrk="1" latinLnBrk="0" hangingPunct="1">
        <a:spcBef>
          <a:spcPct val="20000"/>
        </a:spcBef>
        <a:buFont typeface="Arial"/>
        <a:buChar char="–"/>
        <a:defRPr sz="2300" kern="1200">
          <a:solidFill>
            <a:schemeClr val="tx1"/>
          </a:solidFill>
          <a:latin typeface="+mn-lt"/>
          <a:ea typeface="+mn-ea"/>
          <a:cs typeface="+mn-cs"/>
        </a:defRPr>
      </a:lvl4pPr>
      <a:lvl5pPr marL="2346465" indent="-260718" algn="l" defTabSz="521437" rtl="0" eaLnBrk="1" latinLnBrk="0" hangingPunct="1">
        <a:spcBef>
          <a:spcPct val="20000"/>
        </a:spcBef>
        <a:buFont typeface="Arial"/>
        <a:buChar char="»"/>
        <a:defRPr sz="2300" kern="1200">
          <a:solidFill>
            <a:schemeClr val="tx1"/>
          </a:solidFill>
          <a:latin typeface="+mn-lt"/>
          <a:ea typeface="+mn-ea"/>
          <a:cs typeface="+mn-cs"/>
        </a:defRPr>
      </a:lvl5pPr>
      <a:lvl6pPr marL="2867901" indent="-260718" algn="l" defTabSz="521437" rtl="0" eaLnBrk="1" latinLnBrk="0" hangingPunct="1">
        <a:spcBef>
          <a:spcPct val="20000"/>
        </a:spcBef>
        <a:buFont typeface="Arial"/>
        <a:buChar char="•"/>
        <a:defRPr sz="2300" kern="1200">
          <a:solidFill>
            <a:schemeClr val="tx1"/>
          </a:solidFill>
          <a:latin typeface="+mn-lt"/>
          <a:ea typeface="+mn-ea"/>
          <a:cs typeface="+mn-cs"/>
        </a:defRPr>
      </a:lvl6pPr>
      <a:lvl7pPr marL="3389338" indent="-260718" algn="l" defTabSz="521437" rtl="0" eaLnBrk="1" latinLnBrk="0" hangingPunct="1">
        <a:spcBef>
          <a:spcPct val="20000"/>
        </a:spcBef>
        <a:buFont typeface="Arial"/>
        <a:buChar char="•"/>
        <a:defRPr sz="2300" kern="1200">
          <a:solidFill>
            <a:schemeClr val="tx1"/>
          </a:solidFill>
          <a:latin typeface="+mn-lt"/>
          <a:ea typeface="+mn-ea"/>
          <a:cs typeface="+mn-cs"/>
        </a:defRPr>
      </a:lvl7pPr>
      <a:lvl8pPr marL="3910775" indent="-260718" algn="l" defTabSz="521437" rtl="0" eaLnBrk="1" latinLnBrk="0" hangingPunct="1">
        <a:spcBef>
          <a:spcPct val="20000"/>
        </a:spcBef>
        <a:buFont typeface="Arial"/>
        <a:buChar char="•"/>
        <a:defRPr sz="2300" kern="1200">
          <a:solidFill>
            <a:schemeClr val="tx1"/>
          </a:solidFill>
          <a:latin typeface="+mn-lt"/>
          <a:ea typeface="+mn-ea"/>
          <a:cs typeface="+mn-cs"/>
        </a:defRPr>
      </a:lvl8pPr>
      <a:lvl9pPr marL="4432211" indent="-260718" algn="l" defTabSz="521437" rtl="0" eaLnBrk="1" latinLnBrk="0" hangingPunct="1">
        <a:spcBef>
          <a:spcPct val="20000"/>
        </a:spcBef>
        <a:buFont typeface="Arial"/>
        <a:buChar char="•"/>
        <a:defRPr sz="2300" kern="1200">
          <a:solidFill>
            <a:schemeClr val="tx1"/>
          </a:solidFill>
          <a:latin typeface="+mn-lt"/>
          <a:ea typeface="+mn-ea"/>
          <a:cs typeface="+mn-cs"/>
        </a:defRPr>
      </a:lvl9pPr>
    </p:bodyStyle>
    <p:otherStyle>
      <a:defPPr>
        <a:defRPr lang="en-US"/>
      </a:defPPr>
      <a:lvl1pPr marL="0" algn="l" defTabSz="521437" rtl="0" eaLnBrk="1" latinLnBrk="0" hangingPunct="1">
        <a:defRPr sz="2100" kern="1200">
          <a:solidFill>
            <a:schemeClr val="tx1"/>
          </a:solidFill>
          <a:latin typeface="+mn-lt"/>
          <a:ea typeface="+mn-ea"/>
          <a:cs typeface="+mn-cs"/>
        </a:defRPr>
      </a:lvl1pPr>
      <a:lvl2pPr marL="521437" algn="l" defTabSz="521437" rtl="0" eaLnBrk="1" latinLnBrk="0" hangingPunct="1">
        <a:defRPr sz="2100" kern="1200">
          <a:solidFill>
            <a:schemeClr val="tx1"/>
          </a:solidFill>
          <a:latin typeface="+mn-lt"/>
          <a:ea typeface="+mn-ea"/>
          <a:cs typeface="+mn-cs"/>
        </a:defRPr>
      </a:lvl2pPr>
      <a:lvl3pPr marL="1042873" algn="l" defTabSz="521437" rtl="0" eaLnBrk="1" latinLnBrk="0" hangingPunct="1">
        <a:defRPr sz="2100" kern="1200">
          <a:solidFill>
            <a:schemeClr val="tx1"/>
          </a:solidFill>
          <a:latin typeface="+mn-lt"/>
          <a:ea typeface="+mn-ea"/>
          <a:cs typeface="+mn-cs"/>
        </a:defRPr>
      </a:lvl3pPr>
      <a:lvl4pPr marL="1564310" algn="l" defTabSz="521437" rtl="0" eaLnBrk="1" latinLnBrk="0" hangingPunct="1">
        <a:defRPr sz="2100" kern="1200">
          <a:solidFill>
            <a:schemeClr val="tx1"/>
          </a:solidFill>
          <a:latin typeface="+mn-lt"/>
          <a:ea typeface="+mn-ea"/>
          <a:cs typeface="+mn-cs"/>
        </a:defRPr>
      </a:lvl4pPr>
      <a:lvl5pPr marL="2085746" algn="l" defTabSz="521437" rtl="0" eaLnBrk="1" latinLnBrk="0" hangingPunct="1">
        <a:defRPr sz="2100" kern="1200">
          <a:solidFill>
            <a:schemeClr val="tx1"/>
          </a:solidFill>
          <a:latin typeface="+mn-lt"/>
          <a:ea typeface="+mn-ea"/>
          <a:cs typeface="+mn-cs"/>
        </a:defRPr>
      </a:lvl5pPr>
      <a:lvl6pPr marL="2607183" algn="l" defTabSz="521437" rtl="0" eaLnBrk="1" latinLnBrk="0" hangingPunct="1">
        <a:defRPr sz="2100" kern="1200">
          <a:solidFill>
            <a:schemeClr val="tx1"/>
          </a:solidFill>
          <a:latin typeface="+mn-lt"/>
          <a:ea typeface="+mn-ea"/>
          <a:cs typeface="+mn-cs"/>
        </a:defRPr>
      </a:lvl6pPr>
      <a:lvl7pPr marL="3128620" algn="l" defTabSz="521437" rtl="0" eaLnBrk="1" latinLnBrk="0" hangingPunct="1">
        <a:defRPr sz="2100" kern="1200">
          <a:solidFill>
            <a:schemeClr val="tx1"/>
          </a:solidFill>
          <a:latin typeface="+mn-lt"/>
          <a:ea typeface="+mn-ea"/>
          <a:cs typeface="+mn-cs"/>
        </a:defRPr>
      </a:lvl7pPr>
      <a:lvl8pPr marL="3650056" algn="l" defTabSz="521437" rtl="0" eaLnBrk="1" latinLnBrk="0" hangingPunct="1">
        <a:defRPr sz="2100" kern="1200">
          <a:solidFill>
            <a:schemeClr val="tx1"/>
          </a:solidFill>
          <a:latin typeface="+mn-lt"/>
          <a:ea typeface="+mn-ea"/>
          <a:cs typeface="+mn-cs"/>
        </a:defRPr>
      </a:lvl8pPr>
      <a:lvl9pPr marL="4171493" algn="l" defTabSz="521437"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hyperlink" Target="mailto:Sue.calveley@edsential.co.uk"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cid:44191eb8-dd88-4f37-bd07-1fa5756f38b9"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childmind.org/topics/concerns/anxiety/"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pt Edsential logo colou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630" y="1430792"/>
            <a:ext cx="4098858" cy="954658"/>
          </a:xfrm>
          <a:prstGeom prst="rect">
            <a:avLst/>
          </a:prstGeom>
        </p:spPr>
      </p:pic>
      <p:sp>
        <p:nvSpPr>
          <p:cNvPr id="6" name="Rectangle 5"/>
          <p:cNvSpPr/>
          <p:nvPr/>
        </p:nvSpPr>
        <p:spPr>
          <a:xfrm>
            <a:off x="6863024" y="0"/>
            <a:ext cx="3826671" cy="157759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extBox 1"/>
          <p:cNvSpPr txBox="1"/>
          <p:nvPr/>
        </p:nvSpPr>
        <p:spPr>
          <a:xfrm>
            <a:off x="5043488" y="5211289"/>
            <a:ext cx="6614160" cy="3293209"/>
          </a:xfrm>
          <a:prstGeom prst="rect">
            <a:avLst/>
          </a:prstGeom>
          <a:noFill/>
        </p:spPr>
        <p:txBody>
          <a:bodyPr wrap="square" rtlCol="0">
            <a:spAutoFit/>
          </a:bodyPr>
          <a:lstStyle/>
          <a:p>
            <a:r>
              <a:rPr lang="en-GB" sz="3200" b="1" dirty="0" smtClean="0">
                <a:latin typeface="Bradley Hand ITC" panose="03070402050302030203" pitchFamily="66" charset="0"/>
                <a:hlinkClick r:id="rId4"/>
              </a:rPr>
              <a:t>lizneale11@gmail.com</a:t>
            </a:r>
          </a:p>
          <a:p>
            <a:pPr algn="ctr"/>
            <a:r>
              <a:rPr lang="en-GB" sz="3200" b="1" dirty="0" smtClean="0">
                <a:latin typeface="Bradley Hand ITC" panose="03070402050302030203" pitchFamily="66" charset="0"/>
                <a:hlinkClick r:id="rId4"/>
              </a:rPr>
              <a:t>07793033998</a:t>
            </a:r>
          </a:p>
          <a:p>
            <a:r>
              <a:rPr lang="en-GB" sz="3200" b="1" dirty="0" smtClean="0">
                <a:latin typeface="Bradley Hand ITC" panose="03070402050302030203" pitchFamily="66" charset="0"/>
                <a:hlinkClick r:id="rId4"/>
              </a:rPr>
              <a:t>Sue.calveley@edsential.co.uk</a:t>
            </a:r>
            <a:r>
              <a:rPr lang="en-GB" sz="3200" b="1" dirty="0">
                <a:latin typeface="Bradley Hand ITC" panose="03070402050302030203" pitchFamily="66" charset="0"/>
              </a:rPr>
              <a:t>					</a:t>
            </a:r>
            <a:r>
              <a:rPr lang="en-GB" sz="3200" b="1" dirty="0" smtClean="0">
                <a:latin typeface="Bradley Hand ITC" panose="03070402050302030203" pitchFamily="66" charset="0"/>
              </a:rPr>
              <a:t> 07710706173</a:t>
            </a:r>
            <a:endParaRPr lang="en-GB" sz="3200" b="1" dirty="0">
              <a:latin typeface="Bradley Hand ITC" panose="03070402050302030203" pitchFamily="66" charset="0"/>
            </a:endParaRPr>
          </a:p>
          <a:p>
            <a:r>
              <a:rPr lang="en-GB" sz="4000" b="1" dirty="0">
                <a:latin typeface="Bradley Hand ITC" panose="03070402050302030203" pitchFamily="66" charset="0"/>
              </a:rPr>
              <a:t>				</a:t>
            </a:r>
            <a:r>
              <a:rPr lang="en-GB" sz="4000" b="1" dirty="0" smtClean="0">
                <a:latin typeface="Bradley Hand ITC" panose="03070402050302030203" pitchFamily="66" charset="0"/>
              </a:rPr>
              <a:t>			    						</a:t>
            </a:r>
            <a:endParaRPr lang="en-GB" sz="4000" b="1" dirty="0">
              <a:latin typeface="Bradley Hand ITC" panose="03070402050302030203" pitchFamily="66" charset="0"/>
            </a:endParaRPr>
          </a:p>
        </p:txBody>
      </p:sp>
      <p:sp>
        <p:nvSpPr>
          <p:cNvPr id="8" name="TextBox 7"/>
          <p:cNvSpPr txBox="1"/>
          <p:nvPr/>
        </p:nvSpPr>
        <p:spPr>
          <a:xfrm>
            <a:off x="688658" y="2887623"/>
            <a:ext cx="9784080" cy="2554545"/>
          </a:xfrm>
          <a:prstGeom prst="rect">
            <a:avLst/>
          </a:prstGeom>
          <a:noFill/>
        </p:spPr>
        <p:txBody>
          <a:bodyPr wrap="square" rtlCol="0">
            <a:spAutoFit/>
          </a:bodyPr>
          <a:lstStyle/>
          <a:p>
            <a:pPr algn="ctr"/>
            <a:r>
              <a:rPr lang="en-GB" sz="4000" b="1" dirty="0" smtClean="0"/>
              <a:t> </a:t>
            </a:r>
            <a:r>
              <a:rPr lang="en-GB" sz="4000" b="1" dirty="0"/>
              <a:t>P</a:t>
            </a:r>
            <a:r>
              <a:rPr lang="en-GB" sz="4000" b="1" dirty="0" smtClean="0"/>
              <a:t>arents</a:t>
            </a:r>
            <a:r>
              <a:rPr lang="en-GB" sz="4000" b="1" dirty="0"/>
              <a:t>’ </a:t>
            </a:r>
            <a:r>
              <a:rPr lang="en-GB" sz="4000" b="1" dirty="0" smtClean="0"/>
              <a:t>workshop:</a:t>
            </a:r>
          </a:p>
          <a:p>
            <a:pPr algn="ctr"/>
            <a:r>
              <a:rPr lang="en-GB" sz="4000" b="1" dirty="0" smtClean="0"/>
              <a:t> dealing with anxiety </a:t>
            </a:r>
            <a:r>
              <a:rPr lang="en-GB" sz="4000" b="1" dirty="0"/>
              <a:t>and </a:t>
            </a:r>
            <a:r>
              <a:rPr lang="en-GB" sz="4000" b="1" dirty="0" smtClean="0"/>
              <a:t>stress</a:t>
            </a:r>
          </a:p>
          <a:p>
            <a:pPr algn="ctr"/>
            <a:r>
              <a:rPr lang="en-GB" sz="4000" b="1" dirty="0" smtClean="0"/>
              <a:t> </a:t>
            </a:r>
            <a:r>
              <a:rPr lang="en-GB" sz="4000" b="1" dirty="0"/>
              <a:t>in primary school </a:t>
            </a:r>
            <a:r>
              <a:rPr lang="en-GB" sz="4000" b="1" dirty="0" smtClean="0"/>
              <a:t>pupils.</a:t>
            </a:r>
            <a:endParaRPr lang="en-GB" sz="4000" dirty="0"/>
          </a:p>
          <a:p>
            <a:r>
              <a:rPr lang="en-GB" sz="4000" b="1" dirty="0"/>
              <a:t> </a:t>
            </a:r>
            <a:endParaRPr lang="en-GB" sz="4000" dirty="0"/>
          </a:p>
        </p:txBody>
      </p:sp>
    </p:spTree>
    <p:extLst>
      <p:ext uri="{BB962C8B-B14F-4D97-AF65-F5344CB8AC3E}">
        <p14:creationId xmlns:p14="http://schemas.microsoft.com/office/powerpoint/2010/main" val="1533901970"/>
      </p:ext>
    </p:extLst>
  </p:cSld>
  <p:clrMapOvr>
    <a:masterClrMapping/>
  </p:clrMapOvr>
  <mc:AlternateContent xmlns:mc="http://schemas.openxmlformats.org/markup-compatibility/2006" xmlns:p14="http://schemas.microsoft.com/office/powerpoint/2010/main">
    <mc:Choice Requires="p14">
      <p:transition spd="slow" p14:dur="2000" advTm="27153"/>
    </mc:Choice>
    <mc:Fallback xmlns="">
      <p:transition spd="slow" advTm="27153"/>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934827"/>
            <a:ext cx="8091633" cy="870032"/>
          </a:xfrm>
        </p:spPr>
        <p:txBody>
          <a:bodyPr>
            <a:normAutofit/>
          </a:bodyPr>
          <a:lstStyle/>
          <a:p>
            <a:r>
              <a:rPr lang="en-GB" dirty="0" smtClean="0"/>
              <a:t> </a:t>
            </a:r>
            <a:endParaRPr lang="en-GB" dirty="0"/>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779161" y="2787025"/>
            <a:ext cx="3167650" cy="4481203"/>
          </a:xfrm>
          <a:prstGeom prst="rect">
            <a:avLst/>
          </a:prstGeom>
        </p:spPr>
      </p:pic>
      <p:pic>
        <p:nvPicPr>
          <p:cNvPr id="6" name="Content Placeholder 5"/>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7061063" y="186046"/>
            <a:ext cx="3389967" cy="4391370"/>
          </a:xfrm>
          <a:prstGeom prst="rect">
            <a:avLst/>
          </a:prstGeom>
        </p:spPr>
      </p:pic>
      <p:pic>
        <p:nvPicPr>
          <p:cNvPr id="8" name="Picture 7"/>
          <p:cNvPicPr>
            <a:picLocks noChangeAspect="1"/>
          </p:cNvPicPr>
          <p:nvPr/>
        </p:nvPicPr>
        <p:blipFill rotWithShape="1">
          <a:blip r:embed="rId5"/>
          <a:srcRect l="62241" t="41692" r="18893" b="14044"/>
          <a:stretch/>
        </p:blipFill>
        <p:spPr>
          <a:xfrm>
            <a:off x="8450263" y="4320241"/>
            <a:ext cx="2149874" cy="2985434"/>
          </a:xfrm>
          <a:prstGeom prst="rect">
            <a:avLst/>
          </a:prstGeom>
        </p:spPr>
      </p:pic>
      <p:pic>
        <p:nvPicPr>
          <p:cNvPr id="9" name="Picture 8" descr="Image"/>
          <p:cNvPicPr/>
          <p:nvPr/>
        </p:nvPicPr>
        <p:blipFill rotWithShape="1">
          <a:blip r:embed="rId6" r:link="rId7">
            <a:extLst>
              <a:ext uri="{28A0092B-C50C-407E-A947-70E740481C1C}">
                <a14:useLocalDpi xmlns:a14="http://schemas.microsoft.com/office/drawing/2010/main" val="0"/>
              </a:ext>
            </a:extLst>
          </a:blip>
          <a:srcRect l="-533" r="-1" b="7848"/>
          <a:stretch/>
        </p:blipFill>
        <p:spPr bwMode="auto">
          <a:xfrm rot="5400000">
            <a:off x="-472343" y="2499908"/>
            <a:ext cx="4814355" cy="3291615"/>
          </a:xfrm>
          <a:prstGeom prst="rect">
            <a:avLst/>
          </a:prstGeom>
          <a:noFill/>
          <a:ln>
            <a:noFill/>
          </a:ln>
          <a:extLst>
            <a:ext uri="{53640926-AAD7-44D8-BBD7-CCE9431645EC}">
              <a14:shadowObscured xmlns:a14="http://schemas.microsoft.com/office/drawing/2010/main"/>
            </a:ext>
          </a:extLst>
        </p:spPr>
      </p:pic>
      <p:sp>
        <p:nvSpPr>
          <p:cNvPr id="3" name="TextBox 2"/>
          <p:cNvSpPr txBox="1"/>
          <p:nvPr/>
        </p:nvSpPr>
        <p:spPr>
          <a:xfrm>
            <a:off x="585788" y="209986"/>
            <a:ext cx="5857875" cy="769441"/>
          </a:xfrm>
          <a:prstGeom prst="rect">
            <a:avLst/>
          </a:prstGeom>
          <a:noFill/>
        </p:spPr>
        <p:txBody>
          <a:bodyPr wrap="square" rtlCol="0">
            <a:spAutoFit/>
          </a:bodyPr>
          <a:lstStyle/>
          <a:p>
            <a:r>
              <a:rPr lang="en-GB" sz="4400" dirty="0" smtClean="0"/>
              <a:t>How am I feeling?</a:t>
            </a:r>
            <a:endParaRPr lang="en-GB" sz="4400" dirty="0"/>
          </a:p>
        </p:txBody>
      </p:sp>
    </p:spTree>
    <p:extLst>
      <p:ext uri="{BB962C8B-B14F-4D97-AF65-F5344CB8AC3E}">
        <p14:creationId xmlns:p14="http://schemas.microsoft.com/office/powerpoint/2010/main" val="42451450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Don’t Take Away My Memory Theater | Writings and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1626" y="1271746"/>
            <a:ext cx="5952014" cy="5952014"/>
          </a:xfrm>
          <a:prstGeom prst="rect">
            <a:avLst/>
          </a:prstGeom>
        </p:spPr>
      </p:pic>
      <p:sp>
        <p:nvSpPr>
          <p:cNvPr id="3" name="TextBox 2"/>
          <p:cNvSpPr txBox="1"/>
          <p:nvPr/>
        </p:nvSpPr>
        <p:spPr>
          <a:xfrm>
            <a:off x="716280" y="441960"/>
            <a:ext cx="9357360" cy="707886"/>
          </a:xfrm>
          <a:prstGeom prst="rect">
            <a:avLst/>
          </a:prstGeom>
          <a:noFill/>
        </p:spPr>
        <p:txBody>
          <a:bodyPr wrap="square" rtlCol="0">
            <a:spAutoFit/>
          </a:bodyPr>
          <a:lstStyle/>
          <a:p>
            <a:r>
              <a:rPr lang="en-GB" sz="4000" dirty="0" smtClean="0"/>
              <a:t>The Worry Shelf- prioritize your worries</a:t>
            </a:r>
            <a:endParaRPr lang="en-GB" sz="4000" dirty="0"/>
          </a:p>
        </p:txBody>
      </p:sp>
      <p:pic>
        <p:nvPicPr>
          <p:cNvPr id="4" name="Picture 3" descr="Category:&lt;strong&gt;Traffic light&lt;/strong&gt; icons - Wikimedia Common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399" y="2122328"/>
            <a:ext cx="4250849" cy="4250849"/>
          </a:xfrm>
          <a:prstGeom prst="rect">
            <a:avLst/>
          </a:prstGeom>
        </p:spPr>
      </p:pic>
    </p:spTree>
    <p:extLst>
      <p:ext uri="{BB962C8B-B14F-4D97-AF65-F5344CB8AC3E}">
        <p14:creationId xmlns:p14="http://schemas.microsoft.com/office/powerpoint/2010/main" val="11066643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               Track your mood</a:t>
            </a:r>
            <a:endParaRPr lang="en-GB" dirty="0"/>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rot="5400000">
            <a:off x="676275" y="2988072"/>
            <a:ext cx="4721225" cy="3540918"/>
          </a:xfrm>
        </p:spPr>
      </p:pic>
      <p:pic>
        <p:nvPicPr>
          <p:cNvPr id="6" name="Content Placeholder 5"/>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rot="5400000">
            <a:off x="5313363" y="2988072"/>
            <a:ext cx="4721224" cy="3540919"/>
          </a:xfrm>
        </p:spPr>
      </p:pic>
    </p:spTree>
    <p:extLst>
      <p:ext uri="{BB962C8B-B14F-4D97-AF65-F5344CB8AC3E}">
        <p14:creationId xmlns:p14="http://schemas.microsoft.com/office/powerpoint/2010/main" val="33802724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IG IMAGE (PNG)"/>
          <p:cNvPicPr>
            <a:picLocks noChangeAspect="1"/>
          </p:cNvPicPr>
          <p:nvPr/>
        </p:nvPicPr>
        <p:blipFill rotWithShape="1">
          <a:blip r:embed="rId3">
            <a:extLst>
              <a:ext uri="{28A0092B-C50C-407E-A947-70E740481C1C}">
                <a14:useLocalDpi xmlns:a14="http://schemas.microsoft.com/office/drawing/2010/main" val="0"/>
              </a:ext>
            </a:extLst>
          </a:blip>
          <a:srcRect l="-7170" t="-11889" r="-4305" b="43980"/>
          <a:stretch/>
        </p:blipFill>
        <p:spPr>
          <a:xfrm>
            <a:off x="3431466" y="441960"/>
            <a:ext cx="4264734" cy="5135880"/>
          </a:xfrm>
          <a:prstGeom prst="rect">
            <a:avLst/>
          </a:prstGeom>
        </p:spPr>
      </p:pic>
      <p:sp>
        <p:nvSpPr>
          <p:cNvPr id="3" name="TextBox 2"/>
          <p:cNvSpPr txBox="1"/>
          <p:nvPr/>
        </p:nvSpPr>
        <p:spPr>
          <a:xfrm>
            <a:off x="155275" y="672860"/>
            <a:ext cx="4451231" cy="769441"/>
          </a:xfrm>
          <a:prstGeom prst="rect">
            <a:avLst/>
          </a:prstGeom>
          <a:noFill/>
        </p:spPr>
        <p:txBody>
          <a:bodyPr wrap="square" rtlCol="0">
            <a:spAutoFit/>
          </a:bodyPr>
          <a:lstStyle/>
          <a:p>
            <a:r>
              <a:rPr lang="en-GB" sz="4400" dirty="0" smtClean="0"/>
              <a:t>Helping myself</a:t>
            </a:r>
            <a:endParaRPr lang="en-GB" sz="4400" dirty="0"/>
          </a:p>
        </p:txBody>
      </p:sp>
      <p:sp>
        <p:nvSpPr>
          <p:cNvPr id="4" name="TextBox 3"/>
          <p:cNvSpPr txBox="1"/>
          <p:nvPr/>
        </p:nvSpPr>
        <p:spPr>
          <a:xfrm>
            <a:off x="6694098" y="5900468"/>
            <a:ext cx="3174521" cy="1446550"/>
          </a:xfrm>
          <a:prstGeom prst="rect">
            <a:avLst/>
          </a:prstGeom>
          <a:noFill/>
        </p:spPr>
        <p:txBody>
          <a:bodyPr wrap="square" rtlCol="0">
            <a:spAutoFit/>
          </a:bodyPr>
          <a:lstStyle/>
          <a:p>
            <a:r>
              <a:rPr lang="en-GB" sz="4400" dirty="0" smtClean="0"/>
              <a:t>Getting help from others</a:t>
            </a:r>
            <a:endParaRPr lang="en-GB" sz="4400" dirty="0"/>
          </a:p>
        </p:txBody>
      </p:sp>
    </p:spTree>
    <p:extLst>
      <p:ext uri="{BB962C8B-B14F-4D97-AF65-F5344CB8AC3E}">
        <p14:creationId xmlns:p14="http://schemas.microsoft.com/office/powerpoint/2010/main" val="20106187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Balloon activity</a:t>
            </a:r>
            <a:endParaRPr lang="en-GB" dirty="0"/>
          </a:p>
        </p:txBody>
      </p:sp>
      <p:pic>
        <p:nvPicPr>
          <p:cNvPr id="6" name="Content Placeholder 5" descr="&lt;strong&gt;Balloon&lt;/strong&gt; Purple Clip Art Free Stock Photo - Public Domain ..."/>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790745" y="2262188"/>
            <a:ext cx="2224043" cy="4455331"/>
          </a:xfrm>
        </p:spPr>
      </p:pic>
      <p:sp>
        <p:nvSpPr>
          <p:cNvPr id="5" name="Content Placeholder 4"/>
          <p:cNvSpPr>
            <a:spLocks noGrp="1"/>
          </p:cNvSpPr>
          <p:nvPr>
            <p:ph sz="half" idx="2"/>
          </p:nvPr>
        </p:nvSpPr>
        <p:spPr>
          <a:xfrm>
            <a:off x="6341383" y="1243013"/>
            <a:ext cx="2916917" cy="3496478"/>
          </a:xfrm>
        </p:spPr>
        <p:txBody>
          <a:bodyPr>
            <a:noAutofit/>
          </a:bodyPr>
          <a:lstStyle/>
          <a:p>
            <a:pPr marL="0" indent="0">
              <a:buNone/>
            </a:pPr>
            <a:r>
              <a:rPr lang="en-GB" sz="2800" dirty="0" smtClean="0"/>
              <a:t>Share your child’s worries.</a:t>
            </a:r>
          </a:p>
          <a:p>
            <a:pPr marL="0" indent="0">
              <a:buNone/>
            </a:pPr>
            <a:endParaRPr lang="en-GB" sz="2800" dirty="0" smtClean="0"/>
          </a:p>
          <a:p>
            <a:pPr marL="0" indent="0">
              <a:buNone/>
            </a:pPr>
            <a:r>
              <a:rPr lang="en-GB" sz="2800" dirty="0" smtClean="0"/>
              <a:t>Write them on a balloon and set those worries free.</a:t>
            </a:r>
          </a:p>
          <a:p>
            <a:pPr marL="0" indent="0">
              <a:buNone/>
            </a:pPr>
            <a:endParaRPr lang="en-GB" sz="2800" dirty="0" smtClean="0"/>
          </a:p>
          <a:p>
            <a:pPr marL="0" indent="0">
              <a:buNone/>
            </a:pPr>
            <a:r>
              <a:rPr lang="en-GB" sz="2800" dirty="0" smtClean="0"/>
              <a:t>This physical activity sometimes releases the child’s anxiety and stress.</a:t>
            </a:r>
            <a:endParaRPr lang="en-GB" sz="2800" dirty="0"/>
          </a:p>
        </p:txBody>
      </p:sp>
    </p:spTree>
    <p:extLst>
      <p:ext uri="{BB962C8B-B14F-4D97-AF65-F5344CB8AC3E}">
        <p14:creationId xmlns:p14="http://schemas.microsoft.com/office/powerpoint/2010/main" val="40307970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My Stress Bucket </a:t>
            </a:r>
            <a:endParaRPr lang="en-GB"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24835" t="27413" r="21538" b="8997"/>
          <a:stretch/>
        </p:blipFill>
        <p:spPr>
          <a:xfrm>
            <a:off x="2526630" y="1926713"/>
            <a:ext cx="5261812" cy="4679565"/>
          </a:xfrm>
        </p:spPr>
      </p:pic>
      <p:sp>
        <p:nvSpPr>
          <p:cNvPr id="5" name="TextBox 4"/>
          <p:cNvSpPr txBox="1"/>
          <p:nvPr/>
        </p:nvSpPr>
        <p:spPr>
          <a:xfrm>
            <a:off x="4074695" y="2375030"/>
            <a:ext cx="1941094" cy="415498"/>
          </a:xfrm>
          <a:prstGeom prst="rect">
            <a:avLst/>
          </a:prstGeom>
          <a:solidFill>
            <a:schemeClr val="bg1"/>
          </a:solidFill>
        </p:spPr>
        <p:txBody>
          <a:bodyPr wrap="square" rtlCol="0">
            <a:spAutoFit/>
          </a:bodyPr>
          <a:lstStyle/>
          <a:p>
            <a:endParaRPr lang="en-GB" dirty="0"/>
          </a:p>
        </p:txBody>
      </p:sp>
      <p:sp>
        <p:nvSpPr>
          <p:cNvPr id="6" name="TextBox 5"/>
          <p:cNvSpPr txBox="1"/>
          <p:nvPr/>
        </p:nvSpPr>
        <p:spPr>
          <a:xfrm>
            <a:off x="4074695" y="3529263"/>
            <a:ext cx="2197768" cy="577516"/>
          </a:xfrm>
          <a:prstGeom prst="rect">
            <a:avLst/>
          </a:prstGeom>
          <a:solidFill>
            <a:schemeClr val="bg1"/>
          </a:solidFill>
        </p:spPr>
        <p:txBody>
          <a:bodyPr wrap="square" rtlCol="0">
            <a:spAutoFit/>
          </a:bodyPr>
          <a:lstStyle/>
          <a:p>
            <a:endParaRPr lang="en-GB" dirty="0"/>
          </a:p>
        </p:txBody>
      </p:sp>
      <p:sp>
        <p:nvSpPr>
          <p:cNvPr id="7" name="TextBox 6"/>
          <p:cNvSpPr txBox="1"/>
          <p:nvPr/>
        </p:nvSpPr>
        <p:spPr>
          <a:xfrm>
            <a:off x="4299284" y="4748463"/>
            <a:ext cx="1716505" cy="415498"/>
          </a:xfrm>
          <a:prstGeom prst="rect">
            <a:avLst/>
          </a:prstGeom>
          <a:solidFill>
            <a:schemeClr val="bg1"/>
          </a:solidFill>
        </p:spPr>
        <p:txBody>
          <a:bodyPr wrap="square" rtlCol="0">
            <a:spAutoFit/>
          </a:bodyPr>
          <a:lstStyle/>
          <a:p>
            <a:endParaRPr lang="en-GB" dirty="0"/>
          </a:p>
        </p:txBody>
      </p:sp>
      <p:sp>
        <p:nvSpPr>
          <p:cNvPr id="8" name="TextBox 7"/>
          <p:cNvSpPr txBox="1"/>
          <p:nvPr/>
        </p:nvSpPr>
        <p:spPr>
          <a:xfrm>
            <a:off x="4219074" y="5309938"/>
            <a:ext cx="1828799" cy="415498"/>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16402465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8191" t="35161" r="28188" b="5572"/>
          <a:stretch/>
        </p:blipFill>
        <p:spPr>
          <a:xfrm>
            <a:off x="525422" y="158752"/>
            <a:ext cx="8996950" cy="6872670"/>
          </a:xfrm>
          <a:prstGeom prst="rect">
            <a:avLst/>
          </a:prstGeom>
          <a:ln w="28575">
            <a:solidFill>
              <a:schemeClr val="tx1"/>
            </a:solidFill>
          </a:ln>
        </p:spPr>
      </p:pic>
    </p:spTree>
    <p:extLst>
      <p:ext uri="{BB962C8B-B14F-4D97-AF65-F5344CB8AC3E}">
        <p14:creationId xmlns:p14="http://schemas.microsoft.com/office/powerpoint/2010/main" val="42444452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2800" dirty="0" smtClean="0"/>
              <a:t>My favourite resource/</a:t>
            </a:r>
            <a:br>
              <a:rPr lang="en-GB" sz="2800" dirty="0" smtClean="0"/>
            </a:br>
            <a:r>
              <a:rPr lang="en-GB" sz="2800" dirty="0" smtClean="0"/>
              <a:t>a workbook for you to </a:t>
            </a:r>
            <a:br>
              <a:rPr lang="en-GB" sz="2800" dirty="0" smtClean="0"/>
            </a:br>
            <a:r>
              <a:rPr lang="en-GB" sz="2800" dirty="0" smtClean="0"/>
              <a:t>share or your child to dip into</a:t>
            </a:r>
            <a:r>
              <a:rPr lang="en-GB" sz="4000" dirty="0" smtClean="0"/>
              <a:t>.</a:t>
            </a:r>
            <a:endParaRPr lang="en-GB" sz="4000"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206331" y="325749"/>
            <a:ext cx="2780631" cy="3541252"/>
          </a:xfrm>
        </p:spPr>
      </p:pic>
      <p:sp>
        <p:nvSpPr>
          <p:cNvPr id="6" name="Rectangle 5"/>
          <p:cNvSpPr/>
          <p:nvPr/>
        </p:nvSpPr>
        <p:spPr>
          <a:xfrm>
            <a:off x="8476970" y="3870320"/>
            <a:ext cx="1353256" cy="707886"/>
          </a:xfrm>
          <a:prstGeom prst="rect">
            <a:avLst/>
          </a:prstGeom>
        </p:spPr>
        <p:txBody>
          <a:bodyPr wrap="none">
            <a:spAutoFit/>
          </a:bodyPr>
          <a:lstStyle/>
          <a:p>
            <a:r>
              <a:rPr lang="en-GB" sz="4000" dirty="0"/>
              <a:t>£8.99</a:t>
            </a: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2208" t="6991" r="8881" b="33879"/>
          <a:stretch/>
        </p:blipFill>
        <p:spPr>
          <a:xfrm>
            <a:off x="194637" y="3783055"/>
            <a:ext cx="3314700" cy="3679082"/>
          </a:xfrm>
          <a:prstGeom prst="rect">
            <a:avLst/>
          </a:prstGeom>
        </p:spPr>
      </p:pic>
      <p:sp>
        <p:nvSpPr>
          <p:cNvPr id="8" name="TextBox 7"/>
          <p:cNvSpPr txBox="1"/>
          <p:nvPr/>
        </p:nvSpPr>
        <p:spPr>
          <a:xfrm>
            <a:off x="3603871" y="5622596"/>
            <a:ext cx="5829300" cy="1569660"/>
          </a:xfrm>
          <a:prstGeom prst="rect">
            <a:avLst/>
          </a:prstGeom>
          <a:noFill/>
        </p:spPr>
        <p:txBody>
          <a:bodyPr wrap="square" rtlCol="0">
            <a:spAutoFit/>
          </a:bodyPr>
          <a:lstStyle/>
          <a:p>
            <a:r>
              <a:rPr lang="en-GB" sz="3200" i="1" dirty="0" smtClean="0"/>
              <a:t>My Hidden Chimp- Steve Peters</a:t>
            </a:r>
          </a:p>
          <a:p>
            <a:r>
              <a:rPr lang="en-GB" sz="3200" i="1" dirty="0" smtClean="0"/>
              <a:t>A child’s guide to understanding your brain.  £8.68 Amazon</a:t>
            </a:r>
            <a:endParaRPr lang="en-GB" sz="3200" i="1" dirty="0"/>
          </a:p>
        </p:txBody>
      </p:sp>
      <p:sp>
        <p:nvSpPr>
          <p:cNvPr id="3" name="Rectangle 2"/>
          <p:cNvSpPr/>
          <p:nvPr/>
        </p:nvSpPr>
        <p:spPr>
          <a:xfrm>
            <a:off x="3857066" y="2470864"/>
            <a:ext cx="4000857" cy="2062103"/>
          </a:xfrm>
          <a:prstGeom prst="rect">
            <a:avLst/>
          </a:prstGeom>
        </p:spPr>
        <p:txBody>
          <a:bodyPr wrap="square">
            <a:spAutoFit/>
          </a:bodyPr>
          <a:lstStyle/>
          <a:p>
            <a:r>
              <a:rPr lang="en-GB" sz="3200" i="1" dirty="0" smtClean="0"/>
              <a:t>The </a:t>
            </a:r>
            <a:r>
              <a:rPr lang="en-GB" sz="3200" i="1" dirty="0" err="1" smtClean="0"/>
              <a:t>Unworry</a:t>
            </a:r>
            <a:r>
              <a:rPr lang="en-GB" sz="3200" i="1" dirty="0" smtClean="0"/>
              <a:t> Book £8.99</a:t>
            </a:r>
          </a:p>
          <a:p>
            <a:r>
              <a:rPr lang="en-GB" sz="3200" i="1" dirty="0" smtClean="0"/>
              <a:t>An activity book to calm your mind</a:t>
            </a:r>
            <a:endParaRPr lang="en-GB" sz="3200" i="1" dirty="0"/>
          </a:p>
        </p:txBody>
      </p:sp>
    </p:spTree>
    <p:extLst>
      <p:ext uri="{BB962C8B-B14F-4D97-AF65-F5344CB8AC3E}">
        <p14:creationId xmlns:p14="http://schemas.microsoft.com/office/powerpoint/2010/main" val="13895061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Two more favourites:</a:t>
            </a:r>
            <a:endParaRPr lang="en-GB"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1" r="747"/>
          <a:stretch/>
        </p:blipFill>
        <p:spPr>
          <a:xfrm>
            <a:off x="1482460" y="1926713"/>
            <a:ext cx="7207249" cy="5405437"/>
          </a:xfrm>
        </p:spPr>
      </p:pic>
    </p:spTree>
    <p:extLst>
      <p:ext uri="{BB962C8B-B14F-4D97-AF65-F5344CB8AC3E}">
        <p14:creationId xmlns:p14="http://schemas.microsoft.com/office/powerpoint/2010/main" val="13630878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0682" t="22682" r="11836" b="8880"/>
          <a:stretch/>
        </p:blipFill>
        <p:spPr>
          <a:xfrm>
            <a:off x="205740" y="548640"/>
            <a:ext cx="10482898" cy="5646419"/>
          </a:xfrm>
          <a:prstGeom prst="rect">
            <a:avLst/>
          </a:prstGeom>
        </p:spPr>
      </p:pic>
    </p:spTree>
    <p:extLst>
      <p:ext uri="{BB962C8B-B14F-4D97-AF65-F5344CB8AC3E}">
        <p14:creationId xmlns:p14="http://schemas.microsoft.com/office/powerpoint/2010/main" val="41843350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00263" y="1042987"/>
            <a:ext cx="6486525" cy="4524315"/>
          </a:xfrm>
          <a:prstGeom prst="rect">
            <a:avLst/>
          </a:prstGeom>
        </p:spPr>
        <p:txBody>
          <a:bodyPr wrap="square">
            <a:spAutoFit/>
          </a:bodyPr>
          <a:lstStyle/>
          <a:p>
            <a:pPr marL="342900" lvl="0" indent="-342900">
              <a:spcBef>
                <a:spcPts val="5"/>
              </a:spcBef>
              <a:spcAft>
                <a:spcPts val="0"/>
              </a:spcAft>
              <a:buFont typeface="Wingdings" panose="05000000000000000000" pitchFamily="2" charset="2"/>
              <a:buChar char=""/>
            </a:pPr>
            <a:r>
              <a:rPr lang="en-GB" sz="3600" dirty="0">
                <a:latin typeface="Arial" panose="020B0604020202020204" pitchFamily="34" charset="0"/>
                <a:ea typeface="Bliss 2"/>
                <a:cs typeface="Bliss 2"/>
              </a:rPr>
              <a:t>What causes anxiety and stress in our primary age pupils</a:t>
            </a:r>
            <a:r>
              <a:rPr lang="en-GB" sz="3600" dirty="0" smtClean="0">
                <a:latin typeface="Arial" panose="020B0604020202020204" pitchFamily="34" charset="0"/>
                <a:ea typeface="Bliss 2"/>
                <a:cs typeface="Bliss 2"/>
              </a:rPr>
              <a:t>?</a:t>
            </a:r>
          </a:p>
          <a:p>
            <a:pPr marL="342900" lvl="0" indent="-342900">
              <a:spcBef>
                <a:spcPts val="5"/>
              </a:spcBef>
              <a:spcAft>
                <a:spcPts val="0"/>
              </a:spcAft>
              <a:buFont typeface="Wingdings" panose="05000000000000000000" pitchFamily="2" charset="2"/>
              <a:buChar char=""/>
            </a:pPr>
            <a:endParaRPr lang="en-GB" sz="3600" dirty="0">
              <a:latin typeface="Bliss 2"/>
              <a:ea typeface="Bliss 2"/>
              <a:cs typeface="Bliss 2"/>
            </a:endParaRPr>
          </a:p>
          <a:p>
            <a:pPr marL="342900" lvl="0" indent="-342900">
              <a:spcBef>
                <a:spcPts val="5"/>
              </a:spcBef>
              <a:spcAft>
                <a:spcPts val="0"/>
              </a:spcAft>
              <a:buFont typeface="Wingdings" panose="05000000000000000000" pitchFamily="2" charset="2"/>
              <a:buChar char=""/>
            </a:pPr>
            <a:r>
              <a:rPr lang="en-GB" sz="3600" dirty="0">
                <a:latin typeface="Arial" panose="020B0604020202020204" pitchFamily="34" charset="0"/>
                <a:ea typeface="Bliss 2"/>
                <a:cs typeface="Bliss 2"/>
              </a:rPr>
              <a:t>Signs of stress in children</a:t>
            </a:r>
            <a:r>
              <a:rPr lang="en-GB" sz="3600" dirty="0" smtClean="0">
                <a:latin typeface="Arial" panose="020B0604020202020204" pitchFamily="34" charset="0"/>
                <a:ea typeface="Bliss 2"/>
                <a:cs typeface="Bliss 2"/>
              </a:rPr>
              <a:t>.</a:t>
            </a:r>
          </a:p>
          <a:p>
            <a:pPr marL="342900" lvl="0" indent="-342900">
              <a:spcBef>
                <a:spcPts val="5"/>
              </a:spcBef>
              <a:spcAft>
                <a:spcPts val="0"/>
              </a:spcAft>
              <a:buFont typeface="Wingdings" panose="05000000000000000000" pitchFamily="2" charset="2"/>
              <a:buChar char=""/>
            </a:pPr>
            <a:endParaRPr lang="en-GB" sz="3600" dirty="0">
              <a:latin typeface="Bliss 2"/>
              <a:ea typeface="Bliss 2"/>
              <a:cs typeface="Bliss 2"/>
            </a:endParaRPr>
          </a:p>
          <a:p>
            <a:pPr marL="342900" lvl="0" indent="-342900">
              <a:spcBef>
                <a:spcPts val="5"/>
              </a:spcBef>
              <a:spcAft>
                <a:spcPts val="0"/>
              </a:spcAft>
              <a:buFont typeface="Wingdings" panose="05000000000000000000" pitchFamily="2" charset="2"/>
              <a:buChar char=""/>
            </a:pPr>
            <a:r>
              <a:rPr lang="en-GB" sz="3600" dirty="0">
                <a:latin typeface="Arial" panose="020B0604020202020204" pitchFamily="34" charset="0"/>
                <a:ea typeface="Bliss 2"/>
                <a:cs typeface="Bliss 2"/>
              </a:rPr>
              <a:t>Strategies and resources to support our children.</a:t>
            </a:r>
            <a:endParaRPr lang="en-GB" sz="3600" dirty="0">
              <a:effectLst/>
              <a:latin typeface="Bliss 2"/>
              <a:ea typeface="Bliss 2"/>
              <a:cs typeface="Bliss 2"/>
            </a:endParaRPr>
          </a:p>
        </p:txBody>
      </p:sp>
    </p:spTree>
    <p:extLst>
      <p:ext uri="{BB962C8B-B14F-4D97-AF65-F5344CB8AC3E}">
        <p14:creationId xmlns:p14="http://schemas.microsoft.com/office/powerpoint/2010/main" val="25312758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3"/>
          <a:srcRect t="24465" r="31867" b="6154"/>
          <a:stretch/>
        </p:blipFill>
        <p:spPr bwMode="auto">
          <a:xfrm>
            <a:off x="626287" y="1599969"/>
            <a:ext cx="6400657" cy="4271443"/>
          </a:xfrm>
          <a:prstGeom prst="rect">
            <a:avLst/>
          </a:prstGeom>
          <a:ln>
            <a:noFill/>
          </a:ln>
          <a:extLst>
            <a:ext uri="{53640926-AAD7-44D8-BBD7-CCE9431645EC}">
              <a14:shadowObscured xmlns:a14="http://schemas.microsoft.com/office/drawing/2010/main"/>
            </a:ext>
          </a:extLst>
        </p:spPr>
      </p:pic>
      <p:sp>
        <p:nvSpPr>
          <p:cNvPr id="5" name="TextBox 4"/>
          <p:cNvSpPr txBox="1"/>
          <p:nvPr/>
        </p:nvSpPr>
        <p:spPr>
          <a:xfrm>
            <a:off x="751545" y="755695"/>
            <a:ext cx="6863693" cy="7405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2268" tIns="22268" rIns="22268" bIns="22268" numCol="1" spcCol="38100" rtlCol="0" anchor="ctr">
            <a:spAutoFit/>
          </a:bodyPr>
          <a:lstStyle/>
          <a:p>
            <a:pPr>
              <a:defRPr/>
            </a:pPr>
            <a:endParaRPr lang="en-GB" sz="920" b="1" dirty="0"/>
          </a:p>
          <a:p>
            <a:pPr>
              <a:defRPr/>
            </a:pPr>
            <a:r>
              <a:rPr lang="en-GB" sz="3600" b="1" dirty="0"/>
              <a:t>http://www.moodjuice.scot.nhs.uk</a:t>
            </a:r>
            <a:endParaRPr lang="en-GB" sz="3600" dirty="0"/>
          </a:p>
        </p:txBody>
      </p:sp>
      <p:pic>
        <p:nvPicPr>
          <p:cNvPr id="3" name="Picture 2"/>
          <p:cNvPicPr>
            <a:picLocks noChangeAspect="1"/>
          </p:cNvPicPr>
          <p:nvPr/>
        </p:nvPicPr>
        <p:blipFill rotWithShape="1">
          <a:blip r:embed="rId4"/>
          <a:srcRect l="663" t="31203" r="75047" b="12876"/>
          <a:stretch/>
        </p:blipFill>
        <p:spPr>
          <a:xfrm>
            <a:off x="7267074" y="1780674"/>
            <a:ext cx="3160296" cy="4090738"/>
          </a:xfrm>
          <a:prstGeom prst="rect">
            <a:avLst/>
          </a:prstGeom>
          <a:ln cmpd="sng">
            <a:solidFill>
              <a:schemeClr val="accent1">
                <a:alpha val="98000"/>
              </a:schemeClr>
            </a:solidFill>
          </a:ln>
        </p:spPr>
      </p:pic>
    </p:spTree>
    <p:extLst>
      <p:ext uri="{BB962C8B-B14F-4D97-AF65-F5344CB8AC3E}">
        <p14:creationId xmlns:p14="http://schemas.microsoft.com/office/powerpoint/2010/main" val="217290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3">
            <a:extLst>
              <a:ext uri="{28A0092B-C50C-407E-A947-70E740481C1C}">
                <a14:useLocalDpi xmlns:a14="http://schemas.microsoft.com/office/drawing/2010/main" val="0"/>
              </a:ext>
            </a:extLst>
          </a:blip>
          <a:srcRect t="-12386" b="18092"/>
          <a:stretch/>
        </p:blipFill>
        <p:spPr>
          <a:xfrm>
            <a:off x="0" y="30480"/>
            <a:ext cx="10688638" cy="5669280"/>
          </a:xfrm>
        </p:spPr>
      </p:pic>
    </p:spTree>
    <p:extLst>
      <p:ext uri="{BB962C8B-B14F-4D97-AF65-F5344CB8AC3E}">
        <p14:creationId xmlns:p14="http://schemas.microsoft.com/office/powerpoint/2010/main" val="20513987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2888" y="2243138"/>
            <a:ext cx="12061667" cy="3785652"/>
          </a:xfrm>
          <a:prstGeom prst="rect">
            <a:avLst/>
          </a:prstGeom>
          <a:noFill/>
        </p:spPr>
        <p:txBody>
          <a:bodyPr wrap="square" rtlCol="0">
            <a:spAutoFit/>
          </a:bodyPr>
          <a:lstStyle/>
          <a:p>
            <a:r>
              <a:rPr lang="en-GB" sz="4000" dirty="0" smtClean="0"/>
              <a:t>Thank you for taking the trouble to attend today, </a:t>
            </a:r>
          </a:p>
          <a:p>
            <a:r>
              <a:rPr lang="en-GB" sz="4000" dirty="0" smtClean="0"/>
              <a:t>please feel free to e mail any feedback to: </a:t>
            </a:r>
          </a:p>
          <a:p>
            <a:pPr algn="ctr"/>
            <a:endParaRPr lang="en-GB" sz="4000" dirty="0"/>
          </a:p>
          <a:p>
            <a:pPr lvl="5" algn="just"/>
            <a:r>
              <a:rPr lang="en-GB" sz="4000" dirty="0" smtClean="0"/>
              <a:t>lizneale11@gmail.com               </a:t>
            </a:r>
          </a:p>
          <a:p>
            <a:pPr lvl="5" algn="just"/>
            <a:r>
              <a:rPr lang="en-GB" sz="4000" dirty="0" smtClean="0"/>
              <a:t>sue.calveley@edsential.co.uk</a:t>
            </a:r>
          </a:p>
          <a:p>
            <a:pPr lvl="5" algn="just"/>
            <a:endParaRPr lang="en-GB" sz="4000" dirty="0"/>
          </a:p>
        </p:txBody>
      </p:sp>
    </p:spTree>
    <p:extLst>
      <p:ext uri="{BB962C8B-B14F-4D97-AF65-F5344CB8AC3E}">
        <p14:creationId xmlns:p14="http://schemas.microsoft.com/office/powerpoint/2010/main" val="14768590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065" y="133038"/>
            <a:ext cx="9086400" cy="1094400"/>
          </a:xfrm>
        </p:spPr>
        <p:txBody>
          <a:bodyPr>
            <a:normAutofit fontScale="90000"/>
          </a:bodyPr>
          <a:lstStyle/>
          <a:p>
            <a:pPr algn="ctr"/>
            <a:r>
              <a:rPr lang="en-GB" dirty="0" smtClean="0"/>
              <a:t>The Facts</a:t>
            </a:r>
            <a:br>
              <a:rPr lang="en-GB" dirty="0" smtClean="0"/>
            </a:br>
            <a:r>
              <a:rPr lang="en-GB" dirty="0"/>
              <a:t/>
            </a:r>
            <a:br>
              <a:rPr lang="en-GB" dirty="0"/>
            </a:br>
            <a:endParaRPr lang="en-GB" dirty="0"/>
          </a:p>
        </p:txBody>
      </p:sp>
      <p:sp>
        <p:nvSpPr>
          <p:cNvPr id="5" name="TextBox 4"/>
          <p:cNvSpPr txBox="1"/>
          <p:nvPr/>
        </p:nvSpPr>
        <p:spPr>
          <a:xfrm>
            <a:off x="660614" y="900730"/>
            <a:ext cx="9569236" cy="5262979"/>
          </a:xfrm>
          <a:prstGeom prst="rect">
            <a:avLst/>
          </a:prstGeom>
          <a:noFill/>
        </p:spPr>
        <p:txBody>
          <a:bodyPr wrap="square" rtlCol="0">
            <a:spAutoFit/>
          </a:bodyPr>
          <a:lstStyle/>
          <a:p>
            <a:r>
              <a:rPr lang="en-GB" sz="2800" dirty="0" smtClean="0"/>
              <a:t>NSPCC figures show that mental health referral for under 11s have </a:t>
            </a:r>
            <a:r>
              <a:rPr lang="en-GB" sz="2800" dirty="0"/>
              <a:t>risen by a third in just three </a:t>
            </a:r>
            <a:r>
              <a:rPr lang="en-GB" sz="2800" dirty="0" smtClean="0"/>
              <a:t>years.  This equates to 183 referrals every school day.</a:t>
            </a:r>
          </a:p>
          <a:p>
            <a:endParaRPr lang="en-GB" sz="2800" dirty="0"/>
          </a:p>
          <a:p>
            <a:r>
              <a:rPr lang="en-GB" sz="2800" dirty="0" smtClean="0"/>
              <a:t>It is normal for children to feel worried or anxious from time to time, but for some anxiety affects their behaviour and thoughts every day and interferes with their school, home and social life.</a:t>
            </a:r>
          </a:p>
          <a:p>
            <a:endParaRPr lang="en-GB" sz="2800" dirty="0"/>
          </a:p>
          <a:p>
            <a:r>
              <a:rPr lang="en-GB" sz="2800" dirty="0" smtClean="0"/>
              <a:t>According to Youth UK, young people spend 6 hours a day feeling stressed or worried.</a:t>
            </a:r>
          </a:p>
          <a:p>
            <a:endParaRPr lang="en-GB" sz="2800" dirty="0"/>
          </a:p>
          <a:p>
            <a:r>
              <a:rPr lang="en-GB" sz="2800" dirty="0" smtClean="0"/>
              <a:t>   1:3 people experience Mental Health issues.</a:t>
            </a:r>
            <a:endParaRPr lang="en-GB" sz="2800" dirty="0"/>
          </a:p>
        </p:txBody>
      </p:sp>
    </p:spTree>
    <p:extLst>
      <p:ext uri="{BB962C8B-B14F-4D97-AF65-F5344CB8AC3E}">
        <p14:creationId xmlns:p14="http://schemas.microsoft.com/office/powerpoint/2010/main" val="5765619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descr="Paul O'Shea | The Path to Digital Enlightenmen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1184"/>
            <a:ext cx="10058400" cy="6324218"/>
          </a:xfrm>
          <a:prstGeom prst="rect">
            <a:avLst/>
          </a:prstGeom>
        </p:spPr>
      </p:pic>
    </p:spTree>
    <p:extLst>
      <p:ext uri="{BB962C8B-B14F-4D97-AF65-F5344CB8AC3E}">
        <p14:creationId xmlns:p14="http://schemas.microsoft.com/office/powerpoint/2010/main" val="11895533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Activity 1</a:t>
            </a:r>
            <a:endParaRPr lang="en-GB" dirty="0"/>
          </a:p>
        </p:txBody>
      </p:sp>
      <p:sp>
        <p:nvSpPr>
          <p:cNvPr id="3" name="Content Placeholder 2"/>
          <p:cNvSpPr>
            <a:spLocks noGrp="1"/>
          </p:cNvSpPr>
          <p:nvPr>
            <p:ph idx="1"/>
          </p:nvPr>
        </p:nvSpPr>
        <p:spPr>
          <a:xfrm>
            <a:off x="200025" y="2157392"/>
            <a:ext cx="10488613" cy="2430425"/>
          </a:xfrm>
        </p:spPr>
        <p:txBody>
          <a:bodyPr/>
          <a:lstStyle/>
          <a:p>
            <a:pPr marL="0" indent="0">
              <a:buNone/>
            </a:pPr>
            <a:r>
              <a:rPr lang="en-GB" dirty="0" smtClean="0"/>
              <a:t>What’s on your child’s  mind?</a:t>
            </a:r>
            <a:endParaRPr lang="en-GB" dirty="0"/>
          </a:p>
        </p:txBody>
      </p:sp>
      <p:pic>
        <p:nvPicPr>
          <p:cNvPr id="6" name="Picture 5" descr="Brain &lt;strong&gt;Head&lt;/strong&gt; Science · Free vector graphic on Pixabay"/>
          <p:cNvPicPr>
            <a:picLocks noChangeAspect="1"/>
          </p:cNvPicPr>
          <p:nvPr/>
        </p:nvPicPr>
        <p:blipFill rotWithShape="1">
          <a:blip r:embed="rId3">
            <a:extLst>
              <a:ext uri="{28A0092B-C50C-407E-A947-70E740481C1C}">
                <a14:useLocalDpi xmlns:a14="http://schemas.microsoft.com/office/drawing/2010/main" val="0"/>
              </a:ext>
            </a:extLst>
          </a:blip>
          <a:srcRect b="23719"/>
          <a:stretch/>
        </p:blipFill>
        <p:spPr>
          <a:xfrm>
            <a:off x="903208" y="3023255"/>
            <a:ext cx="3868261" cy="4001012"/>
          </a:xfrm>
          <a:prstGeom prst="rect">
            <a:avLst/>
          </a:prstGeom>
        </p:spPr>
      </p:pic>
      <p:sp>
        <p:nvSpPr>
          <p:cNvPr id="7" name="TextBox 6"/>
          <p:cNvSpPr txBox="1"/>
          <p:nvPr/>
        </p:nvSpPr>
        <p:spPr>
          <a:xfrm>
            <a:off x="914400" y="2712720"/>
            <a:ext cx="457200" cy="609600"/>
          </a:xfrm>
          <a:prstGeom prst="rect">
            <a:avLst/>
          </a:prstGeom>
          <a:solidFill>
            <a:schemeClr val="bg1"/>
          </a:solidFill>
        </p:spPr>
        <p:txBody>
          <a:bodyPr wrap="square" rtlCol="0">
            <a:spAutoFit/>
          </a:bodyPr>
          <a:lstStyle/>
          <a:p>
            <a:endParaRPr lang="en-GB" dirty="0"/>
          </a:p>
        </p:txBody>
      </p:sp>
      <p:sp>
        <p:nvSpPr>
          <p:cNvPr id="8" name="TextBox 7"/>
          <p:cNvSpPr txBox="1"/>
          <p:nvPr/>
        </p:nvSpPr>
        <p:spPr>
          <a:xfrm>
            <a:off x="660614" y="5143145"/>
            <a:ext cx="710986" cy="1196695"/>
          </a:xfrm>
          <a:prstGeom prst="rect">
            <a:avLst/>
          </a:prstGeom>
          <a:solidFill>
            <a:schemeClr val="bg1"/>
          </a:solidFill>
        </p:spPr>
        <p:txBody>
          <a:bodyPr wrap="square" rtlCol="0">
            <a:spAutoFit/>
          </a:bodyPr>
          <a:lstStyle/>
          <a:p>
            <a:endParaRPr lang="en-GB" dirty="0"/>
          </a:p>
        </p:txBody>
      </p:sp>
      <p:sp>
        <p:nvSpPr>
          <p:cNvPr id="9" name="TextBox 8"/>
          <p:cNvSpPr txBox="1"/>
          <p:nvPr/>
        </p:nvSpPr>
        <p:spPr>
          <a:xfrm>
            <a:off x="3627120" y="2712720"/>
            <a:ext cx="426720" cy="415498"/>
          </a:xfrm>
          <a:prstGeom prst="rect">
            <a:avLst/>
          </a:prstGeom>
          <a:solidFill>
            <a:schemeClr val="bg1"/>
          </a:solidFill>
        </p:spPr>
        <p:txBody>
          <a:bodyPr wrap="square" rtlCol="0">
            <a:spAutoFit/>
          </a:bodyPr>
          <a:lstStyle/>
          <a:p>
            <a:endParaRPr lang="en-GB" dirty="0"/>
          </a:p>
        </p:txBody>
      </p:sp>
      <p:sp>
        <p:nvSpPr>
          <p:cNvPr id="10" name="TextBox 9"/>
          <p:cNvSpPr txBox="1"/>
          <p:nvPr/>
        </p:nvSpPr>
        <p:spPr>
          <a:xfrm>
            <a:off x="3627120" y="5897880"/>
            <a:ext cx="289560" cy="415498"/>
          </a:xfrm>
          <a:prstGeom prst="rect">
            <a:avLst/>
          </a:prstGeom>
          <a:noFill/>
        </p:spPr>
        <p:txBody>
          <a:bodyPr wrap="square" rtlCol="0">
            <a:spAutoFit/>
          </a:bodyPr>
          <a:lstStyle/>
          <a:p>
            <a:endParaRPr lang="en-GB" dirty="0"/>
          </a:p>
        </p:txBody>
      </p:sp>
      <p:sp>
        <p:nvSpPr>
          <p:cNvPr id="11" name="TextBox 10"/>
          <p:cNvSpPr txBox="1"/>
          <p:nvPr/>
        </p:nvSpPr>
        <p:spPr>
          <a:xfrm>
            <a:off x="411480" y="2759198"/>
            <a:ext cx="502920" cy="1353095"/>
          </a:xfrm>
          <a:prstGeom prst="rect">
            <a:avLst/>
          </a:prstGeom>
          <a:solidFill>
            <a:schemeClr val="bg1"/>
          </a:solidFill>
        </p:spPr>
        <p:txBody>
          <a:bodyPr wrap="square" rtlCol="0">
            <a:spAutoFit/>
          </a:bodyPr>
          <a:lstStyle/>
          <a:p>
            <a:endParaRPr lang="en-GB" dirty="0"/>
          </a:p>
        </p:txBody>
      </p:sp>
      <p:sp>
        <p:nvSpPr>
          <p:cNvPr id="12" name="TextBox 11"/>
          <p:cNvSpPr txBox="1"/>
          <p:nvPr/>
        </p:nvSpPr>
        <p:spPr>
          <a:xfrm>
            <a:off x="3537030" y="5741492"/>
            <a:ext cx="214709" cy="507666"/>
          </a:xfrm>
          <a:prstGeom prst="rect">
            <a:avLst/>
          </a:prstGeom>
          <a:solidFill>
            <a:schemeClr val="bg1"/>
          </a:solidFill>
        </p:spPr>
        <p:txBody>
          <a:bodyPr wrap="square" rtlCol="0">
            <a:spAutoFit/>
          </a:bodyPr>
          <a:lstStyle/>
          <a:p>
            <a:endParaRPr lang="en-GB" dirty="0"/>
          </a:p>
        </p:txBody>
      </p:sp>
      <p:sp>
        <p:nvSpPr>
          <p:cNvPr id="13" name="TextBox 12"/>
          <p:cNvSpPr txBox="1"/>
          <p:nvPr/>
        </p:nvSpPr>
        <p:spPr>
          <a:xfrm>
            <a:off x="3413760" y="2759198"/>
            <a:ext cx="337979" cy="415498"/>
          </a:xfrm>
          <a:prstGeom prst="rect">
            <a:avLst/>
          </a:prstGeom>
          <a:solidFill>
            <a:schemeClr val="bg1"/>
          </a:solidFill>
        </p:spPr>
        <p:txBody>
          <a:bodyPr wrap="square" rtlCol="0">
            <a:spAutoFit/>
          </a:bodyPr>
          <a:lstStyle/>
          <a:p>
            <a:endParaRPr lang="en-GB" dirty="0"/>
          </a:p>
        </p:txBody>
      </p:sp>
      <p:pic>
        <p:nvPicPr>
          <p:cNvPr id="4" name="Picture 3" descr="Apr 30, 20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3195" y="899835"/>
            <a:ext cx="4183585" cy="2843213"/>
          </a:xfrm>
          <a:prstGeom prst="rect">
            <a:avLst/>
          </a:prstGeom>
        </p:spPr>
      </p:pic>
      <p:pic>
        <p:nvPicPr>
          <p:cNvPr id="14" name="Picture 13" descr="Opinion Forum » What Me &lt;strong&gt;Worry&lt;/strong&gt;?: Why Worrying Does More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6040" y="4253664"/>
            <a:ext cx="3228974" cy="2770603"/>
          </a:xfrm>
          <a:prstGeom prst="rect">
            <a:avLst/>
          </a:prstGeom>
        </p:spPr>
      </p:pic>
    </p:spTree>
    <p:extLst>
      <p:ext uri="{BB962C8B-B14F-4D97-AF65-F5344CB8AC3E}">
        <p14:creationId xmlns:p14="http://schemas.microsoft.com/office/powerpoint/2010/main" val="1474563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947055308"/>
              </p:ext>
            </p:extLst>
          </p:nvPr>
        </p:nvGraphicFramePr>
        <p:xfrm>
          <a:off x="504741" y="1241218"/>
          <a:ext cx="9764516" cy="5281739"/>
        </p:xfrm>
        <a:graphic>
          <a:graphicData uri="http://schemas.openxmlformats.org/drawingml/2006/table">
            <a:tbl>
              <a:tblPr firstRow="1" bandRow="1">
                <a:tableStyleId>{5940675A-B579-460E-94D1-54222C63F5DA}</a:tableStyleId>
              </a:tblPr>
              <a:tblGrid>
                <a:gridCol w="4882258">
                  <a:extLst>
                    <a:ext uri="{9D8B030D-6E8A-4147-A177-3AD203B41FA5}">
                      <a16:colId xmlns:a16="http://schemas.microsoft.com/office/drawing/2014/main" val="20000"/>
                    </a:ext>
                  </a:extLst>
                </a:gridCol>
                <a:gridCol w="4882258">
                  <a:extLst>
                    <a:ext uri="{9D8B030D-6E8A-4147-A177-3AD203B41FA5}">
                      <a16:colId xmlns:a16="http://schemas.microsoft.com/office/drawing/2014/main" val="20001"/>
                    </a:ext>
                  </a:extLst>
                </a:gridCol>
              </a:tblGrid>
              <a:tr h="442112">
                <a:tc>
                  <a:txBody>
                    <a:bodyPr/>
                    <a:lstStyle/>
                    <a:p>
                      <a:pPr algn="ctr"/>
                      <a:r>
                        <a:rPr lang="en-GB" sz="2200" dirty="0" smtClean="0"/>
                        <a:t>Classroom</a:t>
                      </a:r>
                      <a:endParaRPr lang="en-GB" sz="2200" dirty="0"/>
                    </a:p>
                  </a:txBody>
                  <a:tcPr marL="106892" marR="106892" marT="50399" marB="50399" anchor="ctr">
                    <a:solidFill>
                      <a:schemeClr val="accent1">
                        <a:lumMod val="40000"/>
                        <a:lumOff val="60000"/>
                      </a:schemeClr>
                    </a:solidFill>
                  </a:tcPr>
                </a:tc>
                <a:tc>
                  <a:txBody>
                    <a:bodyPr/>
                    <a:lstStyle/>
                    <a:p>
                      <a:pPr algn="ctr"/>
                      <a:r>
                        <a:rPr lang="en-GB" sz="2200" dirty="0" smtClean="0"/>
                        <a:t>Wider Community</a:t>
                      </a:r>
                      <a:endParaRPr lang="en-GB" sz="2200" dirty="0"/>
                    </a:p>
                  </a:txBody>
                  <a:tcPr marL="106892" marR="106892" marT="50399" marB="50399" anchor="ctr">
                    <a:solidFill>
                      <a:schemeClr val="accent1">
                        <a:lumMod val="40000"/>
                        <a:lumOff val="60000"/>
                      </a:schemeClr>
                    </a:solidFill>
                  </a:tcPr>
                </a:tc>
                <a:extLst>
                  <a:ext uri="{0D108BD9-81ED-4DB2-BD59-A6C34878D82A}">
                    <a16:rowId xmlns:a16="http://schemas.microsoft.com/office/drawing/2014/main" val="10000"/>
                  </a:ext>
                </a:extLst>
              </a:tr>
              <a:tr h="4839627">
                <a:tc>
                  <a:txBody>
                    <a:bodyPr/>
                    <a:lstStyle/>
                    <a:p>
                      <a:pPr marL="285750" indent="-285750">
                        <a:buFont typeface="Arial" panose="020B0604020202020204" pitchFamily="34" charset="0"/>
                        <a:buChar char="•"/>
                      </a:pPr>
                      <a:endParaRPr lang="en-GB" sz="1100" dirty="0" smtClean="0"/>
                    </a:p>
                    <a:p>
                      <a:pPr marL="285750" indent="-285750">
                        <a:buFont typeface="Arial" panose="020B0604020202020204" pitchFamily="34" charset="0"/>
                        <a:buChar char="•"/>
                      </a:pPr>
                      <a:r>
                        <a:rPr lang="en-GB" sz="2000" dirty="0" smtClean="0"/>
                        <a:t>Homework and perceived</a:t>
                      </a:r>
                      <a:r>
                        <a:rPr lang="en-GB" sz="2000" baseline="0" dirty="0" smtClean="0"/>
                        <a:t> consequences of ‘getting it wrong’.</a:t>
                      </a:r>
                    </a:p>
                    <a:p>
                      <a:pPr marL="285750" indent="-285750">
                        <a:buFont typeface="Arial" panose="020B0604020202020204" pitchFamily="34" charset="0"/>
                        <a:buChar char="•"/>
                      </a:pPr>
                      <a:endParaRPr lang="en-GB" sz="1500" dirty="0" smtClean="0"/>
                    </a:p>
                    <a:p>
                      <a:pPr marL="285750" indent="-285750">
                        <a:buFont typeface="Arial" panose="020B0604020202020204" pitchFamily="34" charset="0"/>
                        <a:buChar char="•"/>
                      </a:pPr>
                      <a:r>
                        <a:rPr lang="en-GB" sz="2000" dirty="0" smtClean="0"/>
                        <a:t>Friendships.</a:t>
                      </a:r>
                    </a:p>
                    <a:p>
                      <a:pPr marL="0" indent="0">
                        <a:buFont typeface="Arial" panose="020B0604020202020204" pitchFamily="34" charset="0"/>
                        <a:buNone/>
                      </a:pPr>
                      <a:endParaRPr lang="en-GB" sz="2000" dirty="0" smtClean="0"/>
                    </a:p>
                    <a:p>
                      <a:pPr marL="285750" indent="-285750">
                        <a:buFont typeface="Arial" panose="020B0604020202020204" pitchFamily="34" charset="0"/>
                        <a:buChar char="•"/>
                      </a:pPr>
                      <a:r>
                        <a:rPr lang="en-GB" sz="2000" dirty="0" smtClean="0"/>
                        <a:t>Collective punishment – when the teacher keeps everyone behind.</a:t>
                      </a:r>
                    </a:p>
                    <a:p>
                      <a:pPr marL="285750" indent="-285750">
                        <a:buFont typeface="Arial" panose="020B0604020202020204" pitchFamily="34" charset="0"/>
                        <a:buChar char="•"/>
                      </a:pPr>
                      <a:endParaRPr lang="en-GB" sz="1500" dirty="0" smtClean="0"/>
                    </a:p>
                    <a:p>
                      <a:pPr marL="285750" indent="-285750">
                        <a:buFont typeface="Arial" panose="020B0604020202020204" pitchFamily="34" charset="0"/>
                        <a:buChar char="•"/>
                      </a:pPr>
                      <a:r>
                        <a:rPr lang="en-GB" sz="2000" dirty="0" smtClean="0"/>
                        <a:t>Teacher volume – when the teacher shouts to reprimand,</a:t>
                      </a:r>
                      <a:r>
                        <a:rPr lang="en-GB" sz="2000" baseline="0" dirty="0" smtClean="0"/>
                        <a:t> and more generally their everyday delivery voice.</a:t>
                      </a:r>
                      <a:endParaRPr lang="en-GB" sz="2000" dirty="0" smtClean="0"/>
                    </a:p>
                    <a:p>
                      <a:pPr marL="285750" indent="-285750">
                        <a:buFont typeface="Arial" panose="020B0604020202020204" pitchFamily="34" charset="0"/>
                        <a:buChar char="•"/>
                      </a:pPr>
                      <a:endParaRPr lang="en-GB" sz="1500" dirty="0" smtClean="0"/>
                    </a:p>
                    <a:p>
                      <a:pPr marL="285750" marR="0" indent="-285750" algn="l" defTabSz="52143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smtClean="0"/>
                        <a:t>Getting changed for PE.</a:t>
                      </a:r>
                    </a:p>
                    <a:p>
                      <a:pPr marL="0" marR="0" indent="0" algn="l" defTabSz="521437"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500" dirty="0" smtClean="0"/>
                    </a:p>
                    <a:p>
                      <a:pPr marL="285750" indent="-285750">
                        <a:buFont typeface="Arial" panose="020B0604020202020204" pitchFamily="34" charset="0"/>
                        <a:buChar char="•"/>
                      </a:pPr>
                      <a:r>
                        <a:rPr lang="en-GB" sz="2000" dirty="0" smtClean="0"/>
                        <a:t> Transition</a:t>
                      </a:r>
                      <a:r>
                        <a:rPr lang="en-GB" sz="2000" baseline="0" dirty="0" smtClean="0"/>
                        <a:t> – Y6/Y7.</a:t>
                      </a:r>
                      <a:endParaRPr lang="en-GB" sz="1100" dirty="0" smtClean="0"/>
                    </a:p>
                  </a:txBody>
                  <a:tcPr marL="106892" marR="106892" marT="50399" marB="50399"/>
                </a:tc>
                <a:tc>
                  <a:txBody>
                    <a:bodyPr/>
                    <a:lstStyle/>
                    <a:p>
                      <a:pPr marL="285750" indent="-285750">
                        <a:buFont typeface="Arial" panose="020B0604020202020204" pitchFamily="34" charset="0"/>
                        <a:buChar char="•"/>
                      </a:pPr>
                      <a:endParaRPr lang="en-GB" sz="1100" dirty="0" smtClean="0"/>
                    </a:p>
                    <a:p>
                      <a:pPr marL="285750" indent="-285750">
                        <a:buFont typeface="Arial" panose="020B0604020202020204" pitchFamily="34" charset="0"/>
                        <a:buChar char="•"/>
                      </a:pPr>
                      <a:r>
                        <a:rPr lang="en-GB" sz="2000" dirty="0" smtClean="0"/>
                        <a:t>Fallout from conflicts on </a:t>
                      </a:r>
                      <a:r>
                        <a:rPr lang="en-GB" sz="2000" b="1" dirty="0" smtClean="0"/>
                        <a:t>social media </a:t>
                      </a:r>
                      <a:r>
                        <a:rPr lang="en-GB" sz="2000" dirty="0" smtClean="0"/>
                        <a:t>– often ‘banter’ that goes</a:t>
                      </a:r>
                      <a:r>
                        <a:rPr lang="en-GB" sz="2000" baseline="0" dirty="0" smtClean="0"/>
                        <a:t> to far.</a:t>
                      </a:r>
                    </a:p>
                    <a:p>
                      <a:pPr marL="285750" indent="-285750">
                        <a:buFont typeface="Arial" panose="020B0604020202020204" pitchFamily="34" charset="0"/>
                        <a:buChar char="•"/>
                      </a:pPr>
                      <a:endParaRPr lang="en-GB" sz="1500" baseline="0" dirty="0" smtClean="0"/>
                    </a:p>
                    <a:p>
                      <a:pPr marL="285750" indent="-285750">
                        <a:buFont typeface="Arial" panose="020B0604020202020204" pitchFamily="34" charset="0"/>
                        <a:buChar char="•"/>
                      </a:pPr>
                      <a:r>
                        <a:rPr lang="en-GB" sz="2000" baseline="0" dirty="0" smtClean="0"/>
                        <a:t>Changeover – pushing etc. and noise on the corridors.</a:t>
                      </a:r>
                    </a:p>
                    <a:p>
                      <a:pPr marL="285750" indent="-285750">
                        <a:buFont typeface="Arial" panose="020B0604020202020204" pitchFamily="34" charset="0"/>
                        <a:buChar char="•"/>
                      </a:pPr>
                      <a:endParaRPr lang="en-GB" sz="1500" baseline="0" dirty="0" smtClean="0"/>
                    </a:p>
                    <a:p>
                      <a:pPr marL="285750" indent="-285750">
                        <a:buFont typeface="Arial" panose="020B0604020202020204" pitchFamily="34" charset="0"/>
                        <a:buChar char="•"/>
                      </a:pPr>
                      <a:r>
                        <a:rPr lang="en-GB" sz="2000" baseline="0" dirty="0" smtClean="0"/>
                        <a:t>‘Being judged’ over appearance, sexuality, family background etc.</a:t>
                      </a:r>
                    </a:p>
                    <a:p>
                      <a:pPr marL="285750" indent="-285750">
                        <a:buFont typeface="Arial" panose="020B0604020202020204" pitchFamily="34" charset="0"/>
                        <a:buChar char="•"/>
                      </a:pPr>
                      <a:endParaRPr lang="en-GB" sz="1500" baseline="0" dirty="0" smtClean="0"/>
                    </a:p>
                    <a:p>
                      <a:pPr marL="285750" marR="0" indent="-285750" algn="l" defTabSz="52143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baseline="0" dirty="0" smtClean="0"/>
                        <a:t>Eating in front of other students.</a:t>
                      </a:r>
                    </a:p>
                    <a:p>
                      <a:pPr marL="285750" marR="0" indent="-285750" algn="l" defTabSz="52143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000" baseline="0" dirty="0" smtClean="0"/>
                    </a:p>
                    <a:p>
                      <a:pPr marL="285750" marR="0" indent="-285750" algn="l" defTabSz="52143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smtClean="0"/>
                        <a:t> Using school toilets.</a:t>
                      </a:r>
                    </a:p>
                    <a:p>
                      <a:pPr marL="285750" indent="-285750">
                        <a:buFont typeface="Arial" panose="020B0604020202020204" pitchFamily="34" charset="0"/>
                        <a:buChar char="•"/>
                      </a:pPr>
                      <a:endParaRPr lang="en-GB" sz="2000" baseline="0" dirty="0" smtClean="0"/>
                    </a:p>
                    <a:p>
                      <a:pPr marL="0" indent="0">
                        <a:buFont typeface="Arial" panose="020B0604020202020204" pitchFamily="34" charset="0"/>
                        <a:buNone/>
                      </a:pPr>
                      <a:endParaRPr lang="en-GB" sz="2000" baseline="0" dirty="0" smtClean="0"/>
                    </a:p>
                  </a:txBody>
                  <a:tcPr marL="106892" marR="106892" marT="50399" marB="50399"/>
                </a:tc>
                <a:extLst>
                  <a:ext uri="{0D108BD9-81ED-4DB2-BD59-A6C34878D82A}">
                    <a16:rowId xmlns:a16="http://schemas.microsoft.com/office/drawing/2014/main" val="10001"/>
                  </a:ext>
                </a:extLst>
              </a:tr>
            </a:tbl>
          </a:graphicData>
        </a:graphic>
      </p:graphicFrame>
      <p:sp>
        <p:nvSpPr>
          <p:cNvPr id="3" name="Text Box 5"/>
          <p:cNvSpPr txBox="1">
            <a:spLocks noChangeArrowheads="1"/>
          </p:cNvSpPr>
          <p:nvPr/>
        </p:nvSpPr>
        <p:spPr bwMode="auto">
          <a:xfrm>
            <a:off x="0" y="-218308"/>
            <a:ext cx="8081426" cy="1490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4287" tIns="52144" rIns="104287" bIns="52144">
            <a:spAutoFit/>
          </a:bodyPr>
          <a:lstStyle>
            <a:lvl1pPr eaLnBrk="0" hangingPunct="0">
              <a:defRPr sz="1200">
                <a:solidFill>
                  <a:schemeClr val="tx1"/>
                </a:solidFill>
                <a:latin typeface="Century Gothic" pitchFamily="34" charset="0"/>
                <a:cs typeface="Arial" pitchFamily="34" charset="0"/>
              </a:defRPr>
            </a:lvl1pPr>
            <a:lvl2pPr marL="742950" indent="-285750" eaLnBrk="0" hangingPunct="0">
              <a:defRPr sz="1200">
                <a:solidFill>
                  <a:schemeClr val="tx1"/>
                </a:solidFill>
                <a:latin typeface="Century Gothic" pitchFamily="34" charset="0"/>
                <a:cs typeface="Arial" pitchFamily="34" charset="0"/>
              </a:defRPr>
            </a:lvl2pPr>
            <a:lvl3pPr marL="1143000" indent="-228600" eaLnBrk="0" hangingPunct="0">
              <a:defRPr sz="1200">
                <a:solidFill>
                  <a:schemeClr val="tx1"/>
                </a:solidFill>
                <a:latin typeface="Century Gothic" pitchFamily="34" charset="0"/>
                <a:cs typeface="Arial" pitchFamily="34" charset="0"/>
              </a:defRPr>
            </a:lvl3pPr>
            <a:lvl4pPr marL="1600200" indent="-228600" eaLnBrk="0" hangingPunct="0">
              <a:defRPr sz="1200">
                <a:solidFill>
                  <a:schemeClr val="tx1"/>
                </a:solidFill>
                <a:latin typeface="Century Gothic" pitchFamily="34" charset="0"/>
                <a:cs typeface="Arial" pitchFamily="34" charset="0"/>
              </a:defRPr>
            </a:lvl4pPr>
            <a:lvl5pPr marL="2057400" indent="-228600" eaLnBrk="0" hangingPunct="0">
              <a:defRPr sz="1200">
                <a:solidFill>
                  <a:schemeClr val="tx1"/>
                </a:solidFill>
                <a:latin typeface="Century Gothic" pitchFamily="34" charset="0"/>
                <a:cs typeface="Arial" pitchFamily="34" charset="0"/>
              </a:defRPr>
            </a:lvl5pPr>
            <a:lvl6pPr marL="2514600" indent="-228600" algn="ctr" eaLnBrk="0" fontAlgn="base" hangingPunct="0">
              <a:spcBef>
                <a:spcPct val="0"/>
              </a:spcBef>
              <a:spcAft>
                <a:spcPct val="0"/>
              </a:spcAft>
              <a:defRPr sz="1200">
                <a:solidFill>
                  <a:schemeClr val="tx1"/>
                </a:solidFill>
                <a:latin typeface="Century Gothic" pitchFamily="34" charset="0"/>
                <a:cs typeface="Arial" pitchFamily="34" charset="0"/>
              </a:defRPr>
            </a:lvl6pPr>
            <a:lvl7pPr marL="2971800" indent="-228600" algn="ctr" eaLnBrk="0" fontAlgn="base" hangingPunct="0">
              <a:spcBef>
                <a:spcPct val="0"/>
              </a:spcBef>
              <a:spcAft>
                <a:spcPct val="0"/>
              </a:spcAft>
              <a:defRPr sz="1200">
                <a:solidFill>
                  <a:schemeClr val="tx1"/>
                </a:solidFill>
                <a:latin typeface="Century Gothic" pitchFamily="34" charset="0"/>
                <a:cs typeface="Arial" pitchFamily="34" charset="0"/>
              </a:defRPr>
            </a:lvl7pPr>
            <a:lvl8pPr marL="3429000" indent="-228600" algn="ctr" eaLnBrk="0" fontAlgn="base" hangingPunct="0">
              <a:spcBef>
                <a:spcPct val="0"/>
              </a:spcBef>
              <a:spcAft>
                <a:spcPct val="0"/>
              </a:spcAft>
              <a:defRPr sz="1200">
                <a:solidFill>
                  <a:schemeClr val="tx1"/>
                </a:solidFill>
                <a:latin typeface="Century Gothic" pitchFamily="34" charset="0"/>
                <a:cs typeface="Arial" pitchFamily="34" charset="0"/>
              </a:defRPr>
            </a:lvl8pPr>
            <a:lvl9pPr marL="3886200" indent="-228600" algn="ctr" eaLnBrk="0" fontAlgn="base" hangingPunct="0">
              <a:spcBef>
                <a:spcPct val="0"/>
              </a:spcBef>
              <a:spcAft>
                <a:spcPct val="0"/>
              </a:spcAft>
              <a:defRPr sz="1200">
                <a:solidFill>
                  <a:schemeClr val="tx1"/>
                </a:solidFill>
                <a:latin typeface="Century Gothic" pitchFamily="34" charset="0"/>
                <a:cs typeface="Arial" pitchFamily="34" charset="0"/>
              </a:defRPr>
            </a:lvl9pPr>
          </a:lstStyle>
          <a:p>
            <a:pPr algn="r" eaLnBrk="1" hangingPunct="1">
              <a:spcBef>
                <a:spcPct val="50000"/>
              </a:spcBef>
              <a:defRPr/>
            </a:pPr>
            <a:endParaRPr lang="en-GB" sz="3600" dirty="0">
              <a:solidFill>
                <a:schemeClr val="accent5">
                  <a:lumMod val="50000"/>
                </a:schemeClr>
              </a:solidFill>
            </a:endParaRPr>
          </a:p>
          <a:p>
            <a:pPr algn="r" eaLnBrk="1" hangingPunct="1">
              <a:spcBef>
                <a:spcPct val="50000"/>
              </a:spcBef>
              <a:defRPr/>
            </a:pPr>
            <a:r>
              <a:rPr lang="en-GB" sz="3600" dirty="0">
                <a:solidFill>
                  <a:schemeClr val="accent5">
                    <a:lumMod val="50000"/>
                  </a:schemeClr>
                </a:solidFill>
              </a:rPr>
              <a:t>…</a:t>
            </a:r>
          </a:p>
        </p:txBody>
      </p:sp>
      <p:sp>
        <p:nvSpPr>
          <p:cNvPr id="22542" name="TextBox 4"/>
          <p:cNvSpPr txBox="1">
            <a:spLocks noChangeArrowheads="1"/>
          </p:cNvSpPr>
          <p:nvPr/>
        </p:nvSpPr>
        <p:spPr bwMode="auto">
          <a:xfrm>
            <a:off x="614363" y="390398"/>
            <a:ext cx="9274484" cy="813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4287" tIns="52144" rIns="104287" bIns="52144">
            <a:spAutoFit/>
          </a:bodyPr>
          <a:lstStyle>
            <a:lvl1pPr>
              <a:spcBef>
                <a:spcPct val="20000"/>
              </a:spcBef>
              <a:buClr>
                <a:schemeClr val="bg2"/>
              </a:buClr>
              <a:buSzPct val="75000"/>
              <a:buFont typeface="Wingdings" pitchFamily="2" charset="2"/>
              <a:buChar char="n"/>
              <a:defRPr sz="3200">
                <a:solidFill>
                  <a:schemeClr val="tx1"/>
                </a:solidFill>
                <a:latin typeface="Arial" pitchFamily="34" charset="0"/>
              </a:defRPr>
            </a:lvl1pPr>
            <a:lvl2pPr marL="742950" indent="-285750">
              <a:spcBef>
                <a:spcPct val="20000"/>
              </a:spcBef>
              <a:buClr>
                <a:schemeClr val="accent2"/>
              </a:buClr>
              <a:buSzPct val="80000"/>
              <a:buFont typeface="Wingdings" pitchFamily="2" charset="2"/>
              <a:buChar char="¨"/>
              <a:defRPr sz="2800">
                <a:solidFill>
                  <a:schemeClr val="tx1"/>
                </a:solidFill>
                <a:latin typeface="Arial" pitchFamily="34" charset="0"/>
              </a:defRPr>
            </a:lvl2pPr>
            <a:lvl3pPr marL="1143000" indent="-228600">
              <a:spcBef>
                <a:spcPct val="20000"/>
              </a:spcBef>
              <a:buClr>
                <a:schemeClr val="bg2"/>
              </a:buClr>
              <a:buSzPct val="65000"/>
              <a:buFont typeface="Wingdings" pitchFamily="2" charset="2"/>
              <a:buChar char="n"/>
              <a:defRPr sz="2400">
                <a:solidFill>
                  <a:schemeClr val="tx1"/>
                </a:solidFill>
                <a:latin typeface="Arial" pitchFamily="34" charset="0"/>
              </a:defRPr>
            </a:lvl3pPr>
            <a:lvl4pPr marL="1600200" indent="-228600">
              <a:spcBef>
                <a:spcPct val="20000"/>
              </a:spcBef>
              <a:buClr>
                <a:schemeClr val="accent2"/>
              </a:buClr>
              <a:buSzPct val="70000"/>
              <a:buFont typeface="Wingdings" pitchFamily="2" charset="2"/>
              <a:buChar char="¨"/>
              <a:defRPr sz="2000">
                <a:solidFill>
                  <a:schemeClr val="tx1"/>
                </a:solidFill>
                <a:latin typeface="Arial" pitchFamily="34" charset="0"/>
              </a:defRPr>
            </a:lvl4pPr>
            <a:lvl5pPr marL="2057400" indent="-228600">
              <a:spcBef>
                <a:spcPct val="20000"/>
              </a:spcBef>
              <a:buClr>
                <a:schemeClr val="bg2"/>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itchFamily="34" charset="0"/>
              </a:defRPr>
            </a:lvl9pPr>
          </a:lstStyle>
          <a:p>
            <a:pPr>
              <a:spcBef>
                <a:spcPct val="0"/>
              </a:spcBef>
              <a:buClrTx/>
              <a:buSzTx/>
              <a:buFontTx/>
              <a:buNone/>
            </a:pPr>
            <a:r>
              <a:rPr lang="en-GB" altLang="en-US" sz="4600" dirty="0"/>
              <a:t>  Common causes of anxiety</a:t>
            </a:r>
          </a:p>
        </p:txBody>
      </p:sp>
    </p:spTree>
    <p:extLst>
      <p:ext uri="{BB962C8B-B14F-4D97-AF65-F5344CB8AC3E}">
        <p14:creationId xmlns:p14="http://schemas.microsoft.com/office/powerpoint/2010/main" val="3969959351"/>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GB"/>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3588"/>
            <a:ext cx="10688638" cy="7636438"/>
          </a:xfrm>
          <a:prstGeom prst="rect">
            <a:avLst/>
          </a:prstGeom>
        </p:spPr>
      </p:pic>
    </p:spTree>
    <p:extLst>
      <p:ext uri="{BB962C8B-B14F-4D97-AF65-F5344CB8AC3E}">
        <p14:creationId xmlns:p14="http://schemas.microsoft.com/office/powerpoint/2010/main" val="16729077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Title 1"/>
          <p:cNvSpPr>
            <a:spLocks noGrp="1"/>
          </p:cNvSpPr>
          <p:nvPr>
            <p:ph type="title"/>
          </p:nvPr>
        </p:nvSpPr>
        <p:spPr>
          <a:xfrm>
            <a:off x="534432" y="208330"/>
            <a:ext cx="9619774" cy="1808431"/>
          </a:xfrm>
        </p:spPr>
        <p:txBody>
          <a:bodyPr/>
          <a:lstStyle/>
          <a:p>
            <a:pPr algn="ctr"/>
            <a:r>
              <a:rPr lang="en-GB" altLang="en-US" smtClean="0"/>
              <a:t>Anxiety</a:t>
            </a:r>
          </a:p>
        </p:txBody>
      </p:sp>
      <p:pic>
        <p:nvPicPr>
          <p:cNvPr id="21507" name="Picture 2"/>
          <p:cNvPicPr>
            <a:picLocks noChangeAspect="1" noChangeArrowheads="1"/>
          </p:cNvPicPr>
          <p:nvPr/>
        </p:nvPicPr>
        <p:blipFill>
          <a:blip r:embed="rId3">
            <a:extLst>
              <a:ext uri="{28A0092B-C50C-407E-A947-70E740481C1C}">
                <a14:useLocalDpi xmlns:a14="http://schemas.microsoft.com/office/drawing/2010/main" val="0"/>
              </a:ext>
            </a:extLst>
          </a:blip>
          <a:srcRect l="21819" t="20454" r="7954" b="13635"/>
          <a:stretch>
            <a:fillRect/>
          </a:stretch>
        </p:blipFill>
        <p:spPr bwMode="auto">
          <a:xfrm>
            <a:off x="772731" y="1133341"/>
            <a:ext cx="9530367" cy="6198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35807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               Types of Anxiety</a:t>
            </a:r>
            <a:endParaRPr lang="en-GB" dirty="0"/>
          </a:p>
        </p:txBody>
      </p:sp>
      <p:sp>
        <p:nvSpPr>
          <p:cNvPr id="4" name="Content Placeholder 3"/>
          <p:cNvSpPr>
            <a:spLocks noGrp="1"/>
          </p:cNvSpPr>
          <p:nvPr>
            <p:ph idx="1"/>
          </p:nvPr>
        </p:nvSpPr>
        <p:spPr>
          <a:xfrm>
            <a:off x="388414" y="2157392"/>
            <a:ext cx="10028762" cy="4071958"/>
          </a:xfrm>
        </p:spPr>
        <p:txBody>
          <a:bodyPr>
            <a:normAutofit fontScale="55000" lnSpcReduction="20000"/>
          </a:bodyPr>
          <a:lstStyle/>
          <a:p>
            <a:r>
              <a:rPr lang="en-GB" sz="5800" dirty="0"/>
              <a:t>Anxiety is the most common emotional problem in children. Kids can develop crippling worries about many things, from germs to vomiting to their parents dying. Some anxious kids are painfully shy, and avoid things that other kids enjoy, Some have tantrums and meltdowns, and others develop elaborate rituals, like compulsive hand washing, aimed at diminishing the </a:t>
            </a:r>
            <a:r>
              <a:rPr lang="en-GB" sz="5800" dirty="0" smtClean="0"/>
              <a:t>fear</a:t>
            </a:r>
          </a:p>
          <a:p>
            <a:endParaRPr lang="en-GB" sz="5800" u="sng" dirty="0">
              <a:hlinkClick r:id="rId3"/>
            </a:endParaRPr>
          </a:p>
          <a:p>
            <a:r>
              <a:rPr lang="en-GB" u="sng" dirty="0" smtClean="0">
                <a:hlinkClick r:id="rId3"/>
              </a:rPr>
              <a:t>https</a:t>
            </a:r>
            <a:r>
              <a:rPr lang="en-GB" u="sng" dirty="0">
                <a:hlinkClick r:id="rId3"/>
              </a:rPr>
              <a:t>://childmind.org/topics/concerns/anxiety/</a:t>
            </a:r>
            <a:endParaRPr lang="en-GB" dirty="0"/>
          </a:p>
          <a:p>
            <a:endParaRPr lang="en-GB" dirty="0" smtClean="0"/>
          </a:p>
          <a:p>
            <a:endParaRPr lang="en-GB" dirty="0"/>
          </a:p>
        </p:txBody>
      </p:sp>
    </p:spTree>
    <p:extLst>
      <p:ext uri="{BB962C8B-B14F-4D97-AF65-F5344CB8AC3E}">
        <p14:creationId xmlns:p14="http://schemas.microsoft.com/office/powerpoint/2010/main" val="2844196479"/>
      </p:ext>
    </p:extLst>
  </p:cSld>
  <p:clrMapOvr>
    <a:masterClrMapping/>
  </p:clrMapOvr>
  <p:timing>
    <p:tnLst>
      <p:par>
        <p:cTn id="1" dur="indefinite" restart="never" nodeType="tmRoot"/>
      </p:par>
    </p:tnLst>
  </p:timing>
</p:sld>
</file>

<file path=ppt/theme/theme1.xml><?xml version="1.0" encoding="utf-8"?>
<a:theme xmlns:a="http://schemas.openxmlformats.org/drawingml/2006/main" name="Edsential Branding presentation v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Edsential Branding presentation v2</Template>
  <TotalTime>5806</TotalTime>
  <Words>473</Words>
  <Application>Microsoft Office PowerPoint</Application>
  <PresentationFormat>Custom</PresentationFormat>
  <Paragraphs>105</Paragraphs>
  <Slides>22</Slides>
  <Notes>22</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Bliss 2</vt:lpstr>
      <vt:lpstr>Bradley Hand ITC</vt:lpstr>
      <vt:lpstr>Calibri</vt:lpstr>
      <vt:lpstr>Century Gothic</vt:lpstr>
      <vt:lpstr>Wingdings</vt:lpstr>
      <vt:lpstr>Edsential Branding presentation v2</vt:lpstr>
      <vt:lpstr>PowerPoint Presentation</vt:lpstr>
      <vt:lpstr>PowerPoint Presentation</vt:lpstr>
      <vt:lpstr>The Facts  </vt:lpstr>
      <vt:lpstr>PowerPoint Presentation</vt:lpstr>
      <vt:lpstr>Activity 1</vt:lpstr>
      <vt:lpstr>PowerPoint Presentation</vt:lpstr>
      <vt:lpstr>PowerPoint Presentation</vt:lpstr>
      <vt:lpstr>Anxiety</vt:lpstr>
      <vt:lpstr>               Types of Anxiety</vt:lpstr>
      <vt:lpstr> </vt:lpstr>
      <vt:lpstr>PowerPoint Presentation</vt:lpstr>
      <vt:lpstr>               Track your mood</vt:lpstr>
      <vt:lpstr>PowerPoint Presentation</vt:lpstr>
      <vt:lpstr>Balloon activity</vt:lpstr>
      <vt:lpstr>My Stress Bucket </vt:lpstr>
      <vt:lpstr>PowerPoint Presentation</vt:lpstr>
      <vt:lpstr>My favourite resource/ a workbook for you to  share or your child to dip into.</vt:lpstr>
      <vt:lpstr>Two more favourites:</vt:lpstr>
      <vt:lpstr>PowerPoint Presentation</vt:lpstr>
      <vt:lpstr>PowerPoint Presentation</vt:lpstr>
      <vt:lpstr>PowerPoint Presentation</vt:lpstr>
      <vt:lpstr>PowerPoint Presentation</vt:lpstr>
    </vt:vector>
  </TitlesOfParts>
  <Company>Cheshire Shared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MCGRADY, Ian</dc:creator>
  <cp:lastModifiedBy>Sue Calveley</cp:lastModifiedBy>
  <cp:revision>187</cp:revision>
  <cp:lastPrinted>2020-03-10T20:20:48Z</cp:lastPrinted>
  <dcterms:created xsi:type="dcterms:W3CDTF">2015-04-29T14:44:22Z</dcterms:created>
  <dcterms:modified xsi:type="dcterms:W3CDTF">2020-03-23T10:58:49Z</dcterms:modified>
</cp:coreProperties>
</file>